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8" r:id="rId2"/>
    <p:sldId id="301" r:id="rId3"/>
    <p:sldId id="302" r:id="rId4"/>
    <p:sldId id="411" r:id="rId5"/>
    <p:sldId id="303" r:id="rId6"/>
    <p:sldId id="304" r:id="rId7"/>
    <p:sldId id="305" r:id="rId8"/>
    <p:sldId id="421" r:id="rId9"/>
    <p:sldId id="259" r:id="rId10"/>
    <p:sldId id="315" r:id="rId11"/>
    <p:sldId id="316" r:id="rId12"/>
    <p:sldId id="306" r:id="rId13"/>
    <p:sldId id="260" r:id="rId14"/>
    <p:sldId id="317" r:id="rId15"/>
    <p:sldId id="318" r:id="rId16"/>
    <p:sldId id="319" r:id="rId17"/>
    <p:sldId id="320" r:id="rId18"/>
    <p:sldId id="322" r:id="rId19"/>
    <p:sldId id="326" r:id="rId20"/>
    <p:sldId id="327" r:id="rId21"/>
    <p:sldId id="264" r:id="rId22"/>
    <p:sldId id="265" r:id="rId23"/>
    <p:sldId id="307" r:id="rId24"/>
    <p:sldId id="308" r:id="rId25"/>
    <p:sldId id="266" r:id="rId26"/>
    <p:sldId id="328" r:id="rId27"/>
    <p:sldId id="309" r:id="rId28"/>
    <p:sldId id="334" r:id="rId29"/>
    <p:sldId id="335" r:id="rId30"/>
    <p:sldId id="412" r:id="rId31"/>
    <p:sldId id="413" r:id="rId32"/>
    <p:sldId id="414" r:id="rId33"/>
    <p:sldId id="415" r:id="rId34"/>
    <p:sldId id="422" r:id="rId35"/>
    <p:sldId id="423" r:id="rId36"/>
    <p:sldId id="329" r:id="rId37"/>
    <p:sldId id="330" r:id="rId38"/>
    <p:sldId id="331" r:id="rId39"/>
    <p:sldId id="332" r:id="rId40"/>
    <p:sldId id="333" r:id="rId41"/>
    <p:sldId id="294" r:id="rId42"/>
    <p:sldId id="310" r:id="rId43"/>
    <p:sldId id="275" r:id="rId44"/>
    <p:sldId id="338" r:id="rId45"/>
    <p:sldId id="379" r:id="rId46"/>
    <p:sldId id="378" r:id="rId47"/>
    <p:sldId id="311" r:id="rId48"/>
    <p:sldId id="293" r:id="rId49"/>
    <p:sldId id="345" r:id="rId50"/>
    <p:sldId id="381" r:id="rId51"/>
    <p:sldId id="380" r:id="rId52"/>
    <p:sldId id="416" r:id="rId53"/>
    <p:sldId id="417" r:id="rId54"/>
    <p:sldId id="296" r:id="rId55"/>
    <p:sldId id="340" r:id="rId56"/>
    <p:sldId id="383" r:id="rId57"/>
    <p:sldId id="418" r:id="rId58"/>
    <p:sldId id="419" r:id="rId59"/>
    <p:sldId id="276" r:id="rId60"/>
    <p:sldId id="342" r:id="rId61"/>
    <p:sldId id="343" r:id="rId62"/>
    <p:sldId id="420" r:id="rId63"/>
    <p:sldId id="344" r:id="rId64"/>
    <p:sldId id="297" r:id="rId65"/>
    <p:sldId id="384" r:id="rId66"/>
    <p:sldId id="346" r:id="rId67"/>
    <p:sldId id="385" r:id="rId68"/>
    <p:sldId id="298" r:id="rId69"/>
    <p:sldId id="299" r:id="rId70"/>
    <p:sldId id="424" r:id="rId71"/>
    <p:sldId id="425" r:id="rId72"/>
    <p:sldId id="348" r:id="rId73"/>
    <p:sldId id="349" r:id="rId74"/>
    <p:sldId id="386" r:id="rId75"/>
    <p:sldId id="350" r:id="rId76"/>
    <p:sldId id="351" r:id="rId77"/>
    <p:sldId id="352" r:id="rId78"/>
    <p:sldId id="387" r:id="rId79"/>
    <p:sldId id="356" r:id="rId80"/>
    <p:sldId id="353" r:id="rId81"/>
    <p:sldId id="357" r:id="rId82"/>
    <p:sldId id="358" r:id="rId83"/>
    <p:sldId id="389" r:id="rId84"/>
    <p:sldId id="439" r:id="rId85"/>
    <p:sldId id="440" r:id="rId86"/>
    <p:sldId id="441" r:id="rId87"/>
    <p:sldId id="281" r:id="rId88"/>
    <p:sldId id="300" r:id="rId89"/>
    <p:sldId id="360" r:id="rId90"/>
    <p:sldId id="359" r:id="rId91"/>
    <p:sldId id="361" r:id="rId92"/>
    <p:sldId id="362" r:id="rId93"/>
    <p:sldId id="433" r:id="rId94"/>
    <p:sldId id="434" r:id="rId95"/>
    <p:sldId id="391" r:id="rId96"/>
    <p:sldId id="393" r:id="rId97"/>
    <p:sldId id="363" r:id="rId98"/>
    <p:sldId id="390" r:id="rId99"/>
    <p:sldId id="364" r:id="rId100"/>
    <p:sldId id="365" r:id="rId101"/>
    <p:sldId id="366" r:id="rId102"/>
    <p:sldId id="367" r:id="rId103"/>
    <p:sldId id="267" r:id="rId104"/>
    <p:sldId id="285" r:id="rId105"/>
    <p:sldId id="371" r:id="rId106"/>
    <p:sldId id="370" r:id="rId107"/>
    <p:sldId id="394" r:id="rId108"/>
    <p:sldId id="286" r:id="rId109"/>
    <p:sldId id="288" r:id="rId110"/>
    <p:sldId id="287" r:id="rId111"/>
    <p:sldId id="289" r:id="rId112"/>
    <p:sldId id="438" r:id="rId113"/>
    <p:sldId id="368" r:id="rId114"/>
    <p:sldId id="369" r:id="rId115"/>
    <p:sldId id="372" r:id="rId116"/>
    <p:sldId id="290" r:id="rId117"/>
    <p:sldId id="291" r:id="rId118"/>
    <p:sldId id="270" r:id="rId119"/>
    <p:sldId id="398" r:id="rId120"/>
    <p:sldId id="376" r:id="rId121"/>
    <p:sldId id="377" r:id="rId122"/>
    <p:sldId id="396" r:id="rId123"/>
    <p:sldId id="397" r:id="rId124"/>
    <p:sldId id="399" r:id="rId125"/>
    <p:sldId id="400" r:id="rId126"/>
    <p:sldId id="402" r:id="rId127"/>
    <p:sldId id="403" r:id="rId128"/>
    <p:sldId id="401" r:id="rId129"/>
    <p:sldId id="427" r:id="rId130"/>
    <p:sldId id="428" r:id="rId131"/>
    <p:sldId id="429" r:id="rId132"/>
    <p:sldId id="430" r:id="rId133"/>
    <p:sldId id="272" r:id="rId134"/>
    <p:sldId id="407" r:id="rId135"/>
    <p:sldId id="373" r:id="rId136"/>
    <p:sldId id="404" r:id="rId137"/>
    <p:sldId id="405" r:id="rId138"/>
    <p:sldId id="406" r:id="rId139"/>
    <p:sldId id="431" r:id="rId140"/>
    <p:sldId id="437" r:id="rId141"/>
    <p:sldId id="283" r:id="rId142"/>
    <p:sldId id="375" r:id="rId143"/>
    <p:sldId id="374" r:id="rId144"/>
    <p:sldId id="284" r:id="rId145"/>
    <p:sldId id="312" r:id="rId146"/>
    <p:sldId id="410" r:id="rId147"/>
    <p:sldId id="409" r:id="rId1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07" autoAdjust="0"/>
    <p:restoredTop sz="94624" autoAdjust="0"/>
  </p:normalViewPr>
  <p:slideViewPr>
    <p:cSldViewPr>
      <p:cViewPr varScale="1">
        <p:scale>
          <a:sx n="81" d="100"/>
          <a:sy n="81" d="100"/>
        </p:scale>
        <p:origin x="4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50107-1D65-4B3F-A1A6-F714799D8A63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81B23DB6-2629-40F3-9E4F-1D835088C612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Secretaria Executiva</a:t>
          </a:r>
          <a:endParaRPr lang="pt-BR" dirty="0">
            <a:latin typeface="Calibri" pitchFamily="34" charset="0"/>
          </a:endParaRPr>
        </a:p>
      </dgm:t>
    </dgm:pt>
    <dgm:pt modelId="{3DA61C3D-9A1D-4C6B-8047-B150B5585D3F}" type="parTrans" cxnId="{DD5D0A2D-C6E0-4CB3-ADB3-72B1A6E7567E}">
      <dgm:prSet/>
      <dgm:spPr/>
      <dgm:t>
        <a:bodyPr/>
        <a:lstStyle/>
        <a:p>
          <a:endParaRPr lang="pt-BR"/>
        </a:p>
      </dgm:t>
    </dgm:pt>
    <dgm:pt modelId="{53551881-A690-4EA7-8475-07DBF163CEE6}" type="sibTrans" cxnId="{DD5D0A2D-C6E0-4CB3-ADB3-72B1A6E7567E}">
      <dgm:prSet/>
      <dgm:spPr/>
      <dgm:t>
        <a:bodyPr/>
        <a:lstStyle/>
        <a:p>
          <a:endParaRPr lang="pt-BR"/>
        </a:p>
      </dgm:t>
    </dgm:pt>
    <dgm:pt modelId="{3CB586D7-F363-4B75-A3B4-AD8F2AF1CA35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Colegiado de Apoio</a:t>
          </a:r>
          <a:endParaRPr lang="pt-BR" dirty="0">
            <a:latin typeface="Calibri" pitchFamily="34" charset="0"/>
          </a:endParaRPr>
        </a:p>
      </dgm:t>
    </dgm:pt>
    <dgm:pt modelId="{C693F1CC-693D-479B-9404-6485DE105D96}" type="parTrans" cxnId="{71B360B4-BC41-49EE-958E-178E1F5619F6}">
      <dgm:prSet/>
      <dgm:spPr/>
      <dgm:t>
        <a:bodyPr/>
        <a:lstStyle/>
        <a:p>
          <a:endParaRPr lang="pt-BR"/>
        </a:p>
      </dgm:t>
    </dgm:pt>
    <dgm:pt modelId="{BDA74477-5259-4363-8004-EE82916A18A0}" type="sibTrans" cxnId="{71B360B4-BC41-49EE-958E-178E1F5619F6}">
      <dgm:prSet/>
      <dgm:spPr/>
      <dgm:t>
        <a:bodyPr/>
        <a:lstStyle/>
        <a:p>
          <a:endParaRPr lang="pt-BR"/>
        </a:p>
      </dgm:t>
    </dgm:pt>
    <dgm:pt modelId="{2D9DC889-3461-48B0-905E-6A1C97DDFC9D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Grupos de Trabalho (</a:t>
          </a:r>
          <a:r>
            <a:rPr lang="pt-BR" dirty="0" err="1" smtClean="0">
              <a:latin typeface="Calibri" pitchFamily="34" charset="0"/>
            </a:rPr>
            <a:t>GTs</a:t>
          </a:r>
          <a:r>
            <a:rPr lang="pt-BR" dirty="0" smtClean="0">
              <a:latin typeface="Calibri" pitchFamily="34" charset="0"/>
            </a:rPr>
            <a:t>)</a:t>
          </a:r>
          <a:endParaRPr lang="pt-BR" dirty="0">
            <a:latin typeface="Calibri" pitchFamily="34" charset="0"/>
          </a:endParaRPr>
        </a:p>
      </dgm:t>
    </dgm:pt>
    <dgm:pt modelId="{60364560-DC56-4C76-BB38-0127A14F63B5}" type="parTrans" cxnId="{70B48A23-46CE-45B0-8B75-DC70EC6F41F3}">
      <dgm:prSet/>
      <dgm:spPr/>
      <dgm:t>
        <a:bodyPr/>
        <a:lstStyle/>
        <a:p>
          <a:endParaRPr lang="pt-BR"/>
        </a:p>
      </dgm:t>
    </dgm:pt>
    <dgm:pt modelId="{C46332E6-EC4D-4D11-83E2-2C1CDBA0E502}" type="sibTrans" cxnId="{70B48A23-46CE-45B0-8B75-DC70EC6F41F3}">
      <dgm:prSet/>
      <dgm:spPr/>
      <dgm:t>
        <a:bodyPr/>
        <a:lstStyle/>
        <a:p>
          <a:endParaRPr lang="pt-BR"/>
        </a:p>
      </dgm:t>
    </dgm:pt>
    <dgm:pt modelId="{203812EB-8513-4385-A454-4A118BB615AA}">
      <dgm:prSet phldrT="[Texto]"/>
      <dgm:spPr/>
      <dgm:t>
        <a:bodyPr/>
        <a:lstStyle/>
        <a:p>
          <a:r>
            <a:rPr lang="pt-BR" dirty="0" err="1" smtClean="0">
              <a:latin typeface="Calibri" pitchFamily="34" charset="0"/>
            </a:rPr>
            <a:t>Inter-GTs</a:t>
          </a:r>
          <a:endParaRPr lang="pt-BR" dirty="0">
            <a:latin typeface="Calibri" pitchFamily="34" charset="0"/>
          </a:endParaRPr>
        </a:p>
      </dgm:t>
    </dgm:pt>
    <dgm:pt modelId="{8C610A93-43A7-470F-9B21-E7A79C1302FE}" type="parTrans" cxnId="{A2227473-F37F-4EC2-9D8D-74E76CD5D3E7}">
      <dgm:prSet/>
      <dgm:spPr/>
      <dgm:t>
        <a:bodyPr/>
        <a:lstStyle/>
        <a:p>
          <a:endParaRPr lang="pt-BR"/>
        </a:p>
      </dgm:t>
    </dgm:pt>
    <dgm:pt modelId="{B0482508-C1A0-4166-80BD-D5911F9FCE0A}" type="sibTrans" cxnId="{A2227473-F37F-4EC2-9D8D-74E76CD5D3E7}">
      <dgm:prSet/>
      <dgm:spPr/>
      <dgm:t>
        <a:bodyPr/>
        <a:lstStyle/>
        <a:p>
          <a:endParaRPr lang="pt-BR"/>
        </a:p>
      </dgm:t>
    </dgm:pt>
    <dgm:pt modelId="{B3CD3650-C4E8-4A93-ABF3-03CC5DA4D49A}" type="pres">
      <dgm:prSet presAssocID="{70650107-1D65-4B3F-A1A6-F714799D8A6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87D6C5D-7355-4C7A-97DD-E872DE5A5973}" type="pres">
      <dgm:prSet presAssocID="{70650107-1D65-4B3F-A1A6-F714799D8A63}" presName="diamond" presStyleLbl="bgShp" presStyleIdx="0" presStyleCnt="1"/>
      <dgm:spPr/>
    </dgm:pt>
    <dgm:pt modelId="{1EAC0F37-A851-41A8-9812-3AAB165EB543}" type="pres">
      <dgm:prSet presAssocID="{70650107-1D65-4B3F-A1A6-F714799D8A6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F6D2E0-3088-4B7F-8EB7-46F1F80DBF23}" type="pres">
      <dgm:prSet presAssocID="{70650107-1D65-4B3F-A1A6-F714799D8A6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EB3083-5065-46C7-A9CB-6B839D4B0049}" type="pres">
      <dgm:prSet presAssocID="{70650107-1D65-4B3F-A1A6-F714799D8A6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258DD0-26AF-476C-830D-3FA750935065}" type="pres">
      <dgm:prSet presAssocID="{70650107-1D65-4B3F-A1A6-F714799D8A6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2227473-F37F-4EC2-9D8D-74E76CD5D3E7}" srcId="{70650107-1D65-4B3F-A1A6-F714799D8A63}" destId="{203812EB-8513-4385-A454-4A118BB615AA}" srcOrd="3" destOrd="0" parTransId="{8C610A93-43A7-470F-9B21-E7A79C1302FE}" sibTransId="{B0482508-C1A0-4166-80BD-D5911F9FCE0A}"/>
    <dgm:cxn modelId="{8BA23DAF-FA1C-4977-83E9-FAA9CE39C291}" type="presOf" srcId="{3CB586D7-F363-4B75-A3B4-AD8F2AF1CA35}" destId="{9DF6D2E0-3088-4B7F-8EB7-46F1F80DBF23}" srcOrd="0" destOrd="0" presId="urn:microsoft.com/office/officeart/2005/8/layout/matrix3"/>
    <dgm:cxn modelId="{DD5D0A2D-C6E0-4CB3-ADB3-72B1A6E7567E}" srcId="{70650107-1D65-4B3F-A1A6-F714799D8A63}" destId="{81B23DB6-2629-40F3-9E4F-1D835088C612}" srcOrd="0" destOrd="0" parTransId="{3DA61C3D-9A1D-4C6B-8047-B150B5585D3F}" sibTransId="{53551881-A690-4EA7-8475-07DBF163CEE6}"/>
    <dgm:cxn modelId="{A78CCF0A-9230-49A4-9701-F9AA546FA92F}" type="presOf" srcId="{2D9DC889-3461-48B0-905E-6A1C97DDFC9D}" destId="{A9EB3083-5065-46C7-A9CB-6B839D4B0049}" srcOrd="0" destOrd="0" presId="urn:microsoft.com/office/officeart/2005/8/layout/matrix3"/>
    <dgm:cxn modelId="{E751DBF4-C395-42D1-93B4-65C87E5A5577}" type="presOf" srcId="{81B23DB6-2629-40F3-9E4F-1D835088C612}" destId="{1EAC0F37-A851-41A8-9812-3AAB165EB543}" srcOrd="0" destOrd="0" presId="urn:microsoft.com/office/officeart/2005/8/layout/matrix3"/>
    <dgm:cxn modelId="{70B48A23-46CE-45B0-8B75-DC70EC6F41F3}" srcId="{70650107-1D65-4B3F-A1A6-F714799D8A63}" destId="{2D9DC889-3461-48B0-905E-6A1C97DDFC9D}" srcOrd="2" destOrd="0" parTransId="{60364560-DC56-4C76-BB38-0127A14F63B5}" sibTransId="{C46332E6-EC4D-4D11-83E2-2C1CDBA0E502}"/>
    <dgm:cxn modelId="{71B360B4-BC41-49EE-958E-178E1F5619F6}" srcId="{70650107-1D65-4B3F-A1A6-F714799D8A63}" destId="{3CB586D7-F363-4B75-A3B4-AD8F2AF1CA35}" srcOrd="1" destOrd="0" parTransId="{C693F1CC-693D-479B-9404-6485DE105D96}" sibTransId="{BDA74477-5259-4363-8004-EE82916A18A0}"/>
    <dgm:cxn modelId="{E7E7122F-3D8F-4DF7-9946-36EA27ECDA2C}" type="presOf" srcId="{70650107-1D65-4B3F-A1A6-F714799D8A63}" destId="{B3CD3650-C4E8-4A93-ABF3-03CC5DA4D49A}" srcOrd="0" destOrd="0" presId="urn:microsoft.com/office/officeart/2005/8/layout/matrix3"/>
    <dgm:cxn modelId="{F271C5C0-3945-4CBF-B526-C2CC8AFEFDDA}" type="presOf" srcId="{203812EB-8513-4385-A454-4A118BB615AA}" destId="{FA258DD0-26AF-476C-830D-3FA750935065}" srcOrd="0" destOrd="0" presId="urn:microsoft.com/office/officeart/2005/8/layout/matrix3"/>
    <dgm:cxn modelId="{B8643915-448D-487F-9E9D-14845DF08D91}" type="presParOf" srcId="{B3CD3650-C4E8-4A93-ABF3-03CC5DA4D49A}" destId="{687D6C5D-7355-4C7A-97DD-E872DE5A5973}" srcOrd="0" destOrd="0" presId="urn:microsoft.com/office/officeart/2005/8/layout/matrix3"/>
    <dgm:cxn modelId="{C2AFC5B9-E1C5-438E-8685-269E00147CAA}" type="presParOf" srcId="{B3CD3650-C4E8-4A93-ABF3-03CC5DA4D49A}" destId="{1EAC0F37-A851-41A8-9812-3AAB165EB543}" srcOrd="1" destOrd="0" presId="urn:microsoft.com/office/officeart/2005/8/layout/matrix3"/>
    <dgm:cxn modelId="{675861E2-672D-48FC-B951-57CC912A4CC2}" type="presParOf" srcId="{B3CD3650-C4E8-4A93-ABF3-03CC5DA4D49A}" destId="{9DF6D2E0-3088-4B7F-8EB7-46F1F80DBF23}" srcOrd="2" destOrd="0" presId="urn:microsoft.com/office/officeart/2005/8/layout/matrix3"/>
    <dgm:cxn modelId="{5DE84DE9-4C04-429F-B811-4449111CF613}" type="presParOf" srcId="{B3CD3650-C4E8-4A93-ABF3-03CC5DA4D49A}" destId="{A9EB3083-5065-46C7-A9CB-6B839D4B0049}" srcOrd="3" destOrd="0" presId="urn:microsoft.com/office/officeart/2005/8/layout/matrix3"/>
    <dgm:cxn modelId="{6C9AE667-0F6B-407D-A93C-E0EE33AD9118}" type="presParOf" srcId="{B3CD3650-C4E8-4A93-ABF3-03CC5DA4D49A}" destId="{FA258DD0-26AF-476C-830D-3FA75093506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C7BC7-F353-4AFE-95E6-BAE7BD372395}" type="doc">
      <dgm:prSet loTypeId="urn:microsoft.com/office/officeart/2005/8/layout/vList5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pt-BR"/>
        </a:p>
      </dgm:t>
    </dgm:pt>
    <dgm:pt modelId="{7113B6BE-E63B-4ADD-97B9-45B8ADC31720}">
      <dgm:prSet/>
      <dgm:spPr/>
      <dgm:t>
        <a:bodyPr/>
        <a:lstStyle/>
        <a:p>
          <a:pPr rtl="0"/>
          <a:r>
            <a:rPr lang="pt-BR" b="1" dirty="0" smtClean="0">
              <a:latin typeface="Calibri" pitchFamily="34" charset="0"/>
              <a:cs typeface="Calibri" pitchFamily="34" charset="0"/>
            </a:rPr>
            <a:t>Programa de indicadores e metas</a:t>
          </a:r>
          <a:r>
            <a:rPr lang="pt-BR" dirty="0" smtClean="0">
              <a:latin typeface="Calibri" pitchFamily="34" charset="0"/>
              <a:cs typeface="Calibri" pitchFamily="34" charset="0"/>
            </a:rPr>
            <a:t>;</a:t>
          </a:r>
          <a:endParaRPr lang="pt-BR" dirty="0">
            <a:latin typeface="Calibri" pitchFamily="34" charset="0"/>
            <a:cs typeface="Calibri" pitchFamily="34" charset="0"/>
          </a:endParaRPr>
        </a:p>
      </dgm:t>
    </dgm:pt>
    <dgm:pt modelId="{BE44DAA8-EF6D-4CAA-B4CD-A55C0D06D182}" type="parTrans" cxnId="{F632B602-4A8A-4D72-A301-6F540C5B71FD}">
      <dgm:prSet/>
      <dgm:spPr/>
      <dgm:t>
        <a:bodyPr/>
        <a:lstStyle/>
        <a:p>
          <a:endParaRPr lang="pt-BR"/>
        </a:p>
      </dgm:t>
    </dgm:pt>
    <dgm:pt modelId="{B2EF6D2A-3E89-4588-9DE8-2C355B9E8850}" type="sibTrans" cxnId="{F632B602-4A8A-4D72-A301-6F540C5B71FD}">
      <dgm:prSet/>
      <dgm:spPr/>
      <dgm:t>
        <a:bodyPr/>
        <a:lstStyle/>
        <a:p>
          <a:endParaRPr lang="pt-BR"/>
        </a:p>
      </dgm:t>
    </dgm:pt>
    <dgm:pt modelId="{CA2497DD-7992-479A-AA95-6557CD1AC961}">
      <dgm:prSet/>
      <dgm:spPr/>
      <dgm:t>
        <a:bodyPr/>
        <a:lstStyle/>
        <a:p>
          <a:pPr rtl="0"/>
          <a:r>
            <a:rPr lang="pt-BR" b="1" dirty="0" smtClean="0">
              <a:latin typeface="Calibri" pitchFamily="34" charset="0"/>
              <a:cs typeface="Calibri" pitchFamily="34" charset="0"/>
            </a:rPr>
            <a:t>Acompanhamento cidadão; </a:t>
          </a:r>
          <a:endParaRPr lang="pt-BR" b="1" dirty="0">
            <a:latin typeface="Calibri" pitchFamily="34" charset="0"/>
            <a:cs typeface="Calibri" pitchFamily="34" charset="0"/>
          </a:endParaRPr>
        </a:p>
      </dgm:t>
    </dgm:pt>
    <dgm:pt modelId="{5250011D-05D2-4249-B239-4B786C58D7F8}" type="parTrans" cxnId="{EBF779F8-D777-4A71-9569-85318D4B0570}">
      <dgm:prSet/>
      <dgm:spPr/>
      <dgm:t>
        <a:bodyPr/>
        <a:lstStyle/>
        <a:p>
          <a:endParaRPr lang="pt-BR"/>
        </a:p>
      </dgm:t>
    </dgm:pt>
    <dgm:pt modelId="{BC006170-BB56-447A-B333-D21AA0C81195}" type="sibTrans" cxnId="{EBF779F8-D777-4A71-9569-85318D4B0570}">
      <dgm:prSet/>
      <dgm:spPr/>
      <dgm:t>
        <a:bodyPr/>
        <a:lstStyle/>
        <a:p>
          <a:endParaRPr lang="pt-BR"/>
        </a:p>
      </dgm:t>
    </dgm:pt>
    <dgm:pt modelId="{EFD4788A-2FDA-486F-A3D7-4A47E1DDF65C}">
      <dgm:prSet/>
      <dgm:spPr/>
      <dgm:t>
        <a:bodyPr/>
        <a:lstStyle/>
        <a:p>
          <a:pPr rtl="0"/>
          <a:r>
            <a:rPr lang="pt-BR" b="1" dirty="0" smtClean="0">
              <a:latin typeface="Calibri" pitchFamily="34" charset="0"/>
              <a:cs typeface="Calibri" pitchFamily="34" charset="0"/>
            </a:rPr>
            <a:t>Cultura cidadã;</a:t>
          </a:r>
          <a:endParaRPr lang="pt-BR" b="1" dirty="0">
            <a:latin typeface="Calibri" pitchFamily="34" charset="0"/>
            <a:cs typeface="Calibri" pitchFamily="34" charset="0"/>
          </a:endParaRPr>
        </a:p>
      </dgm:t>
    </dgm:pt>
    <dgm:pt modelId="{91C93D97-DBDE-45A7-9D28-5A87432EDE43}" type="parTrans" cxnId="{FAB688C4-AB69-4BE6-9F26-5A7386D98952}">
      <dgm:prSet/>
      <dgm:spPr/>
      <dgm:t>
        <a:bodyPr/>
        <a:lstStyle/>
        <a:p>
          <a:endParaRPr lang="pt-BR"/>
        </a:p>
      </dgm:t>
    </dgm:pt>
    <dgm:pt modelId="{A751900B-F04B-45AC-8898-A27AC97B258C}" type="sibTrans" cxnId="{FAB688C4-AB69-4BE6-9F26-5A7386D98952}">
      <dgm:prSet/>
      <dgm:spPr/>
      <dgm:t>
        <a:bodyPr/>
        <a:lstStyle/>
        <a:p>
          <a:endParaRPr lang="pt-BR"/>
        </a:p>
      </dgm:t>
    </dgm:pt>
    <dgm:pt modelId="{FCBF99B3-597D-4F2C-847F-A29E5BFBE2D3}">
      <dgm:prSet/>
      <dgm:spPr/>
      <dgm:t>
        <a:bodyPr/>
        <a:lstStyle/>
        <a:p>
          <a:pPr rtl="0"/>
          <a:r>
            <a:rPr lang="pt-BR" b="1" dirty="0" smtClean="0">
              <a:latin typeface="Calibri" pitchFamily="34" charset="0"/>
              <a:cs typeface="Calibri" pitchFamily="34" charset="0"/>
            </a:rPr>
            <a:t>Mobilização cidadã.</a:t>
          </a:r>
          <a:endParaRPr lang="pt-BR" b="1" dirty="0">
            <a:latin typeface="Calibri" pitchFamily="34" charset="0"/>
            <a:cs typeface="Calibri" pitchFamily="34" charset="0"/>
          </a:endParaRPr>
        </a:p>
      </dgm:t>
    </dgm:pt>
    <dgm:pt modelId="{FF5D7289-B701-482B-9A3D-BB6ED49CFB4F}" type="parTrans" cxnId="{7D4AB01D-3DA8-424B-B3D4-49586238E32E}">
      <dgm:prSet/>
      <dgm:spPr/>
      <dgm:t>
        <a:bodyPr/>
        <a:lstStyle/>
        <a:p>
          <a:endParaRPr lang="pt-BR"/>
        </a:p>
      </dgm:t>
    </dgm:pt>
    <dgm:pt modelId="{51BA3A84-8705-4B61-A6E9-FF60204EFF9A}" type="sibTrans" cxnId="{7D4AB01D-3DA8-424B-B3D4-49586238E32E}">
      <dgm:prSet/>
      <dgm:spPr/>
      <dgm:t>
        <a:bodyPr/>
        <a:lstStyle/>
        <a:p>
          <a:endParaRPr lang="pt-BR"/>
        </a:p>
      </dgm:t>
    </dgm:pt>
    <dgm:pt modelId="{573EC3D7-262E-4ECE-9FEA-15EC428F081F}" type="pres">
      <dgm:prSet presAssocID="{7DAC7BC7-F353-4AFE-95E6-BAE7BD3723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619AC1-3E87-4D47-BF12-1CB8ACA7E082}" type="pres">
      <dgm:prSet presAssocID="{7113B6BE-E63B-4ADD-97B9-45B8ADC31720}" presName="linNode" presStyleCnt="0"/>
      <dgm:spPr/>
    </dgm:pt>
    <dgm:pt modelId="{3D1EC623-D954-4168-8213-3A4B45161610}" type="pres">
      <dgm:prSet presAssocID="{7113B6BE-E63B-4ADD-97B9-45B8ADC31720}" presName="parentText" presStyleLbl="node1" presStyleIdx="0" presStyleCnt="4" custLinFactNeighborY="-837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8F1BD1-C983-4BB9-8F20-7E7D6BA0F05F}" type="pres">
      <dgm:prSet presAssocID="{B2EF6D2A-3E89-4588-9DE8-2C355B9E8850}" presName="sp" presStyleCnt="0"/>
      <dgm:spPr/>
    </dgm:pt>
    <dgm:pt modelId="{F79D25DA-74FC-4549-A859-8974CDA451B7}" type="pres">
      <dgm:prSet presAssocID="{CA2497DD-7992-479A-AA95-6557CD1AC961}" presName="linNode" presStyleCnt="0"/>
      <dgm:spPr/>
    </dgm:pt>
    <dgm:pt modelId="{4DF9F0B0-072A-446F-9C2A-44AD0BE6E089}" type="pres">
      <dgm:prSet presAssocID="{CA2497DD-7992-479A-AA95-6557CD1AC96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AC986C-5C90-4F7C-88B8-259F94897708}" type="pres">
      <dgm:prSet presAssocID="{BC006170-BB56-447A-B333-D21AA0C81195}" presName="sp" presStyleCnt="0"/>
      <dgm:spPr/>
    </dgm:pt>
    <dgm:pt modelId="{89AF33B5-9E97-4994-A4A9-614C366680D3}" type="pres">
      <dgm:prSet presAssocID="{EFD4788A-2FDA-486F-A3D7-4A47E1DDF65C}" presName="linNode" presStyleCnt="0"/>
      <dgm:spPr/>
    </dgm:pt>
    <dgm:pt modelId="{CAA09A9C-6022-479D-95E6-D40107EB1B64}" type="pres">
      <dgm:prSet presAssocID="{EFD4788A-2FDA-486F-A3D7-4A47E1DDF65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CFE12E-5A15-4376-BB77-8050513B21B5}" type="pres">
      <dgm:prSet presAssocID="{A751900B-F04B-45AC-8898-A27AC97B258C}" presName="sp" presStyleCnt="0"/>
      <dgm:spPr/>
    </dgm:pt>
    <dgm:pt modelId="{C569C7E0-1380-4A73-9611-E5324E227C2C}" type="pres">
      <dgm:prSet presAssocID="{FCBF99B3-597D-4F2C-847F-A29E5BFBE2D3}" presName="linNode" presStyleCnt="0"/>
      <dgm:spPr/>
    </dgm:pt>
    <dgm:pt modelId="{9440B27C-482F-488C-9E1C-33FC55332EA0}" type="pres">
      <dgm:prSet presAssocID="{FCBF99B3-597D-4F2C-847F-A29E5BFBE2D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4AB01D-3DA8-424B-B3D4-49586238E32E}" srcId="{7DAC7BC7-F353-4AFE-95E6-BAE7BD372395}" destId="{FCBF99B3-597D-4F2C-847F-A29E5BFBE2D3}" srcOrd="3" destOrd="0" parTransId="{FF5D7289-B701-482B-9A3D-BB6ED49CFB4F}" sibTransId="{51BA3A84-8705-4B61-A6E9-FF60204EFF9A}"/>
    <dgm:cxn modelId="{30FBA443-091A-4EFB-B462-9D056B9390E4}" type="presOf" srcId="{7113B6BE-E63B-4ADD-97B9-45B8ADC31720}" destId="{3D1EC623-D954-4168-8213-3A4B45161610}" srcOrd="0" destOrd="0" presId="urn:microsoft.com/office/officeart/2005/8/layout/vList5"/>
    <dgm:cxn modelId="{EBF779F8-D777-4A71-9569-85318D4B0570}" srcId="{7DAC7BC7-F353-4AFE-95E6-BAE7BD372395}" destId="{CA2497DD-7992-479A-AA95-6557CD1AC961}" srcOrd="1" destOrd="0" parTransId="{5250011D-05D2-4249-B239-4B786C58D7F8}" sibTransId="{BC006170-BB56-447A-B333-D21AA0C81195}"/>
    <dgm:cxn modelId="{F632B602-4A8A-4D72-A301-6F540C5B71FD}" srcId="{7DAC7BC7-F353-4AFE-95E6-BAE7BD372395}" destId="{7113B6BE-E63B-4ADD-97B9-45B8ADC31720}" srcOrd="0" destOrd="0" parTransId="{BE44DAA8-EF6D-4CAA-B4CD-A55C0D06D182}" sibTransId="{B2EF6D2A-3E89-4588-9DE8-2C355B9E8850}"/>
    <dgm:cxn modelId="{DC9C1583-4DA6-4BD4-AD2A-CE0A9CB8C641}" type="presOf" srcId="{7DAC7BC7-F353-4AFE-95E6-BAE7BD372395}" destId="{573EC3D7-262E-4ECE-9FEA-15EC428F081F}" srcOrd="0" destOrd="0" presId="urn:microsoft.com/office/officeart/2005/8/layout/vList5"/>
    <dgm:cxn modelId="{FAB688C4-AB69-4BE6-9F26-5A7386D98952}" srcId="{7DAC7BC7-F353-4AFE-95E6-BAE7BD372395}" destId="{EFD4788A-2FDA-486F-A3D7-4A47E1DDF65C}" srcOrd="2" destOrd="0" parTransId="{91C93D97-DBDE-45A7-9D28-5A87432EDE43}" sibTransId="{A751900B-F04B-45AC-8898-A27AC97B258C}"/>
    <dgm:cxn modelId="{0AB4F869-0816-40EB-BCFA-179AE0499EDB}" type="presOf" srcId="{EFD4788A-2FDA-486F-A3D7-4A47E1DDF65C}" destId="{CAA09A9C-6022-479D-95E6-D40107EB1B64}" srcOrd="0" destOrd="0" presId="urn:microsoft.com/office/officeart/2005/8/layout/vList5"/>
    <dgm:cxn modelId="{DF4908D3-8796-4818-9E0D-625B2D76A939}" type="presOf" srcId="{FCBF99B3-597D-4F2C-847F-A29E5BFBE2D3}" destId="{9440B27C-482F-488C-9E1C-33FC55332EA0}" srcOrd="0" destOrd="0" presId="urn:microsoft.com/office/officeart/2005/8/layout/vList5"/>
    <dgm:cxn modelId="{1759F664-2B1F-457C-B1D8-5D9A1E9E023A}" type="presOf" srcId="{CA2497DD-7992-479A-AA95-6557CD1AC961}" destId="{4DF9F0B0-072A-446F-9C2A-44AD0BE6E089}" srcOrd="0" destOrd="0" presId="urn:microsoft.com/office/officeart/2005/8/layout/vList5"/>
    <dgm:cxn modelId="{7307D5BA-A425-4D75-A71A-87E1F8D08CB0}" type="presParOf" srcId="{573EC3D7-262E-4ECE-9FEA-15EC428F081F}" destId="{F4619AC1-3E87-4D47-BF12-1CB8ACA7E082}" srcOrd="0" destOrd="0" presId="urn:microsoft.com/office/officeart/2005/8/layout/vList5"/>
    <dgm:cxn modelId="{9CC19C2A-5A7A-48FE-946E-7B4A533F8ED8}" type="presParOf" srcId="{F4619AC1-3E87-4D47-BF12-1CB8ACA7E082}" destId="{3D1EC623-D954-4168-8213-3A4B45161610}" srcOrd="0" destOrd="0" presId="urn:microsoft.com/office/officeart/2005/8/layout/vList5"/>
    <dgm:cxn modelId="{F8EFCB4B-EBC4-49D8-9D70-CB35914B499B}" type="presParOf" srcId="{573EC3D7-262E-4ECE-9FEA-15EC428F081F}" destId="{618F1BD1-C983-4BB9-8F20-7E7D6BA0F05F}" srcOrd="1" destOrd="0" presId="urn:microsoft.com/office/officeart/2005/8/layout/vList5"/>
    <dgm:cxn modelId="{127F7049-5E51-45A9-995E-4742F042FB3F}" type="presParOf" srcId="{573EC3D7-262E-4ECE-9FEA-15EC428F081F}" destId="{F79D25DA-74FC-4549-A859-8974CDA451B7}" srcOrd="2" destOrd="0" presId="urn:microsoft.com/office/officeart/2005/8/layout/vList5"/>
    <dgm:cxn modelId="{C0C385D8-A2E3-49D1-92DF-605E217528F5}" type="presParOf" srcId="{F79D25DA-74FC-4549-A859-8974CDA451B7}" destId="{4DF9F0B0-072A-446F-9C2A-44AD0BE6E089}" srcOrd="0" destOrd="0" presId="urn:microsoft.com/office/officeart/2005/8/layout/vList5"/>
    <dgm:cxn modelId="{6B226A57-BF20-4585-9E68-FBD3464AB264}" type="presParOf" srcId="{573EC3D7-262E-4ECE-9FEA-15EC428F081F}" destId="{F6AC986C-5C90-4F7C-88B8-259F94897708}" srcOrd="3" destOrd="0" presId="urn:microsoft.com/office/officeart/2005/8/layout/vList5"/>
    <dgm:cxn modelId="{BA5BE9E8-0F24-408C-BF07-F0A14B372C87}" type="presParOf" srcId="{573EC3D7-262E-4ECE-9FEA-15EC428F081F}" destId="{89AF33B5-9E97-4994-A4A9-614C366680D3}" srcOrd="4" destOrd="0" presId="urn:microsoft.com/office/officeart/2005/8/layout/vList5"/>
    <dgm:cxn modelId="{49A484CA-E6CE-486F-A4FC-A33EB0675B3E}" type="presParOf" srcId="{89AF33B5-9E97-4994-A4A9-614C366680D3}" destId="{CAA09A9C-6022-479D-95E6-D40107EB1B64}" srcOrd="0" destOrd="0" presId="urn:microsoft.com/office/officeart/2005/8/layout/vList5"/>
    <dgm:cxn modelId="{C64A83DF-CEF5-486B-8FC0-00B22D24204D}" type="presParOf" srcId="{573EC3D7-262E-4ECE-9FEA-15EC428F081F}" destId="{3ACFE12E-5A15-4376-BB77-8050513B21B5}" srcOrd="5" destOrd="0" presId="urn:microsoft.com/office/officeart/2005/8/layout/vList5"/>
    <dgm:cxn modelId="{38FFA32E-08AA-4D8C-B3CE-2BD53B4F49E2}" type="presParOf" srcId="{573EC3D7-262E-4ECE-9FEA-15EC428F081F}" destId="{C569C7E0-1380-4A73-9611-E5324E227C2C}" srcOrd="6" destOrd="0" presId="urn:microsoft.com/office/officeart/2005/8/layout/vList5"/>
    <dgm:cxn modelId="{FCD85DA0-794A-4A45-AA24-93A143D27CA3}" type="presParOf" srcId="{C569C7E0-1380-4A73-9611-E5324E227C2C}" destId="{9440B27C-482F-488C-9E1C-33FC55332EA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Planejamento da cidade</a:t>
          </a:r>
          <a:endParaRPr lang="pt-BR" sz="2100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Gestão pública</a:t>
          </a:r>
          <a:endParaRPr lang="pt-BR" sz="2100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Controle social</a:t>
          </a:r>
          <a:endParaRPr lang="pt-BR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Cultura política</a:t>
          </a:r>
          <a:endParaRPr lang="pt-BR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 custLinFactNeighborX="2371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CB4EAD9-6D37-4023-8571-438218E036AA}" type="presOf" srcId="{488A6DFF-2AB3-4107-A018-38D8B42C3726}" destId="{00720D89-B8B3-4EEE-8379-F3C62AC66C40}" srcOrd="1" destOrd="0" presId="urn:microsoft.com/office/officeart/2005/8/layout/list1"/>
    <dgm:cxn modelId="{678BE177-2AB0-4AFA-B71F-4856D87438B2}" type="presOf" srcId="{8F95ABA5-EE34-4DCB-9F7D-60FECC05FAD7}" destId="{4C873097-3B4A-43E7-A81F-A9960D87751C}" srcOrd="0" destOrd="0" presId="urn:microsoft.com/office/officeart/2005/8/layout/list1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291D219D-04B9-4A3A-9BDA-D345D3AD01CF}" type="presOf" srcId="{18AF2489-FC8B-4C09-B4A6-9AFE57E5F8B5}" destId="{20CDAD54-5E71-4053-A4D6-990733D931CE}" srcOrd="0" destOrd="0" presId="urn:microsoft.com/office/officeart/2005/8/layout/list1"/>
    <dgm:cxn modelId="{E10B8003-B54C-4DDC-B834-FE5B87C1DB4C}" type="presOf" srcId="{75C7AD70-5D0C-4D10-8D46-EAA8D5F0987F}" destId="{62FD5110-69A9-4026-B05B-B1D5C5B2FC17}" srcOrd="0" destOrd="0" presId="urn:microsoft.com/office/officeart/2005/8/layout/list1"/>
    <dgm:cxn modelId="{5CA3EB5F-7E1F-46D8-A3C5-1126976421FB}" type="presOf" srcId="{75C7AD70-5D0C-4D10-8D46-EAA8D5F0987F}" destId="{AA3F60D5-7B3D-4B91-AFD3-A89AE038087B}" srcOrd="1" destOrd="0" presId="urn:microsoft.com/office/officeart/2005/8/layout/list1"/>
    <dgm:cxn modelId="{BA330742-3617-4596-94F0-1E6D1F5B12FE}" type="presOf" srcId="{488A6DFF-2AB3-4107-A018-38D8B42C3726}" destId="{DEA47288-DAD3-48EB-8FE3-6A678D908309}" srcOrd="0" destOrd="0" presId="urn:microsoft.com/office/officeart/2005/8/layout/list1"/>
    <dgm:cxn modelId="{88D21991-99F9-49CC-9F9A-0C8ABAA4FD0A}" type="presOf" srcId="{8F95ABA5-EE34-4DCB-9F7D-60FECC05FAD7}" destId="{80734DCC-9DEB-4FD7-A727-7E6B9DDC1E25}" srcOrd="1" destOrd="0" presId="urn:microsoft.com/office/officeart/2005/8/layout/list1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04C9462E-EE8F-4A98-88F8-D0AEA4446239}" type="presOf" srcId="{15BF59C9-CD80-4DF7-9AF2-E29FDBB8F680}" destId="{A31695A0-F17D-4C20-9639-635AC9F2144C}" srcOrd="1" destOrd="0" presId="urn:microsoft.com/office/officeart/2005/8/layout/list1"/>
    <dgm:cxn modelId="{FABADA8F-4E72-4869-BA74-F5116E515D65}" type="presOf" srcId="{15BF59C9-CD80-4DF7-9AF2-E29FDBB8F680}" destId="{0646EC46-4D3D-405C-BAF8-67355C86EA98}" srcOrd="0" destOrd="0" presId="urn:microsoft.com/office/officeart/2005/8/layout/list1"/>
    <dgm:cxn modelId="{BDB4C9E6-663D-41A0-BB55-D6F364B86662}" type="presParOf" srcId="{20CDAD54-5E71-4053-A4D6-990733D931CE}" destId="{2FE62133-FF5E-4E82-B31D-B031F49152E0}" srcOrd="0" destOrd="0" presId="urn:microsoft.com/office/officeart/2005/8/layout/list1"/>
    <dgm:cxn modelId="{08AAF7EA-D301-4F07-B4A3-67A9B825D86F}" type="presParOf" srcId="{2FE62133-FF5E-4E82-B31D-B031F49152E0}" destId="{62FD5110-69A9-4026-B05B-B1D5C5B2FC17}" srcOrd="0" destOrd="0" presId="urn:microsoft.com/office/officeart/2005/8/layout/list1"/>
    <dgm:cxn modelId="{989720AA-1050-4ADE-B58E-B70FDC9A80A0}" type="presParOf" srcId="{2FE62133-FF5E-4E82-B31D-B031F49152E0}" destId="{AA3F60D5-7B3D-4B91-AFD3-A89AE038087B}" srcOrd="1" destOrd="0" presId="urn:microsoft.com/office/officeart/2005/8/layout/list1"/>
    <dgm:cxn modelId="{AEED7D3B-C7AD-40B7-882C-194ECAD90495}" type="presParOf" srcId="{20CDAD54-5E71-4053-A4D6-990733D931CE}" destId="{0CE5063E-529C-4CA7-885C-BC6729885D4D}" srcOrd="1" destOrd="0" presId="urn:microsoft.com/office/officeart/2005/8/layout/list1"/>
    <dgm:cxn modelId="{7302750C-6FEC-4456-ACB7-9B82247F59E2}" type="presParOf" srcId="{20CDAD54-5E71-4053-A4D6-990733D931CE}" destId="{7017D125-1BCC-429D-84C0-81127E4F5751}" srcOrd="2" destOrd="0" presId="urn:microsoft.com/office/officeart/2005/8/layout/list1"/>
    <dgm:cxn modelId="{599528B9-72CB-4309-B3F2-E52E519DF6F0}" type="presParOf" srcId="{20CDAD54-5E71-4053-A4D6-990733D931CE}" destId="{94BD766F-A345-426E-B85E-9F393AA42607}" srcOrd="3" destOrd="0" presId="urn:microsoft.com/office/officeart/2005/8/layout/list1"/>
    <dgm:cxn modelId="{5136DA68-B579-4127-B434-B4B0527119F8}" type="presParOf" srcId="{20CDAD54-5E71-4053-A4D6-990733D931CE}" destId="{97DF69EF-226E-4377-81CA-A517321B1F65}" srcOrd="4" destOrd="0" presId="urn:microsoft.com/office/officeart/2005/8/layout/list1"/>
    <dgm:cxn modelId="{F364B631-4264-4415-8F90-8F301611D25A}" type="presParOf" srcId="{97DF69EF-226E-4377-81CA-A517321B1F65}" destId="{0646EC46-4D3D-405C-BAF8-67355C86EA98}" srcOrd="0" destOrd="0" presId="urn:microsoft.com/office/officeart/2005/8/layout/list1"/>
    <dgm:cxn modelId="{0CAB0880-BC29-42CC-B9EA-F638F0B876CB}" type="presParOf" srcId="{97DF69EF-226E-4377-81CA-A517321B1F65}" destId="{A31695A0-F17D-4C20-9639-635AC9F2144C}" srcOrd="1" destOrd="0" presId="urn:microsoft.com/office/officeart/2005/8/layout/list1"/>
    <dgm:cxn modelId="{F671E79F-1AA5-4514-8396-50D4D317328F}" type="presParOf" srcId="{20CDAD54-5E71-4053-A4D6-990733D931CE}" destId="{7687B93A-CA3F-4CD4-BC62-BFB28983C364}" srcOrd="5" destOrd="0" presId="urn:microsoft.com/office/officeart/2005/8/layout/list1"/>
    <dgm:cxn modelId="{F08FE18E-2994-435B-99E2-5674B492C706}" type="presParOf" srcId="{20CDAD54-5E71-4053-A4D6-990733D931CE}" destId="{4540A0D5-0AE3-4D4F-BCF0-D4E8250B0185}" srcOrd="6" destOrd="0" presId="urn:microsoft.com/office/officeart/2005/8/layout/list1"/>
    <dgm:cxn modelId="{70D29D9D-4223-4048-8FDB-EA9D9B9F7DBD}" type="presParOf" srcId="{20CDAD54-5E71-4053-A4D6-990733D931CE}" destId="{1AB5C551-B79A-417D-B405-31C9622FF894}" srcOrd="7" destOrd="0" presId="urn:microsoft.com/office/officeart/2005/8/layout/list1"/>
    <dgm:cxn modelId="{153038B1-48DB-4C5F-9A1B-91F1EA1E968C}" type="presParOf" srcId="{20CDAD54-5E71-4053-A4D6-990733D931CE}" destId="{71AA6C0B-E4D4-4AF7-A738-24D7294B8000}" srcOrd="8" destOrd="0" presId="urn:microsoft.com/office/officeart/2005/8/layout/list1"/>
    <dgm:cxn modelId="{03E090B9-B741-4C2D-9E0E-DF6B1F5F3504}" type="presParOf" srcId="{71AA6C0B-E4D4-4AF7-A738-24D7294B8000}" destId="{4C873097-3B4A-43E7-A81F-A9960D87751C}" srcOrd="0" destOrd="0" presId="urn:microsoft.com/office/officeart/2005/8/layout/list1"/>
    <dgm:cxn modelId="{6ED4F086-3968-45B9-87D1-8CBA75EFCFDF}" type="presParOf" srcId="{71AA6C0B-E4D4-4AF7-A738-24D7294B8000}" destId="{80734DCC-9DEB-4FD7-A727-7E6B9DDC1E25}" srcOrd="1" destOrd="0" presId="urn:microsoft.com/office/officeart/2005/8/layout/list1"/>
    <dgm:cxn modelId="{0E6CFE08-2C43-4B7D-B40C-BE5DEFA9C51C}" type="presParOf" srcId="{20CDAD54-5E71-4053-A4D6-990733D931CE}" destId="{C0156746-F0D8-4F4B-88AE-A1801849C765}" srcOrd="9" destOrd="0" presId="urn:microsoft.com/office/officeart/2005/8/layout/list1"/>
    <dgm:cxn modelId="{1B171AED-8061-482C-9E21-498D67120FE2}" type="presParOf" srcId="{20CDAD54-5E71-4053-A4D6-990733D931CE}" destId="{83655C6D-4061-418D-8566-3A606FBC997A}" srcOrd="10" destOrd="0" presId="urn:microsoft.com/office/officeart/2005/8/layout/list1"/>
    <dgm:cxn modelId="{ACE6969E-0DA0-48F4-A473-91B1DA47F3CB}" type="presParOf" srcId="{20CDAD54-5E71-4053-A4D6-990733D931CE}" destId="{75119618-C668-4CFD-B7D0-398CA57F96F7}" srcOrd="11" destOrd="0" presId="urn:microsoft.com/office/officeart/2005/8/layout/list1"/>
    <dgm:cxn modelId="{76BFA912-5295-47D9-9D1E-FB1BD8A53568}" type="presParOf" srcId="{20CDAD54-5E71-4053-A4D6-990733D931CE}" destId="{50AFF0AF-A3DA-4563-8044-4EB4698A14E7}" srcOrd="12" destOrd="0" presId="urn:microsoft.com/office/officeart/2005/8/layout/list1"/>
    <dgm:cxn modelId="{06C66CE6-4A2A-4763-9AB9-C7FDB811F607}" type="presParOf" srcId="{50AFF0AF-A3DA-4563-8044-4EB4698A14E7}" destId="{DEA47288-DAD3-48EB-8FE3-6A678D908309}" srcOrd="0" destOrd="0" presId="urn:microsoft.com/office/officeart/2005/8/layout/list1"/>
    <dgm:cxn modelId="{A3573193-1953-4857-8E4B-E08BDC93C2CF}" type="presParOf" srcId="{50AFF0AF-A3DA-4563-8044-4EB4698A14E7}" destId="{00720D89-B8B3-4EEE-8379-F3C62AC66C40}" srcOrd="1" destOrd="0" presId="urn:microsoft.com/office/officeart/2005/8/layout/list1"/>
    <dgm:cxn modelId="{7C4E71E1-29BD-4C1D-88D1-D96255287BF1}" type="presParOf" srcId="{20CDAD54-5E71-4053-A4D6-990733D931CE}" destId="{3825DD9E-2FB1-476C-AD74-99D76BF044FB}" srcOrd="13" destOrd="0" presId="urn:microsoft.com/office/officeart/2005/8/layout/list1"/>
    <dgm:cxn modelId="{1C4CA9FC-C59C-481B-82DF-8B1DB47FFEA9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/>
      <dgm:spPr/>
      <dgm:t>
        <a:bodyPr/>
        <a:lstStyle/>
        <a:p>
          <a:pPr algn="l"/>
          <a:r>
            <a:rPr lang="pt-BR" dirty="0" smtClean="0">
              <a:latin typeface="Calibri" pitchFamily="34" charset="0"/>
            </a:rPr>
            <a:t>Transparência</a:t>
          </a:r>
          <a:endParaRPr lang="pt-BR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/>
      <dgm:spPr/>
      <dgm:t>
        <a:bodyPr/>
        <a:lstStyle/>
        <a:p>
          <a:r>
            <a:rPr lang="pt-BR" dirty="0" smtClean="0">
              <a:latin typeface="Calibri" pitchFamily="34" charset="0"/>
            </a:rPr>
            <a:t>Voto consciente </a:t>
          </a:r>
          <a:endParaRPr lang="pt-BR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Avaliação objetiva da prefeitura </a:t>
          </a:r>
          <a:endParaRPr lang="pt-BR" sz="2100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 custT="1"/>
      <dgm:spPr/>
      <dgm:t>
        <a:bodyPr/>
        <a:lstStyle/>
        <a:p>
          <a:r>
            <a:rPr lang="pt-BR" sz="2100" dirty="0" smtClean="0">
              <a:latin typeface="Calibri" pitchFamily="34" charset="0"/>
            </a:rPr>
            <a:t>Cumprimento do programa eleitoral</a:t>
          </a:r>
          <a:endParaRPr lang="pt-BR" sz="2100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 custLinFactNeighborX="-1942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0263319-63F9-4D13-97C2-F9886B355239}" type="presOf" srcId="{75C7AD70-5D0C-4D10-8D46-EAA8D5F0987F}" destId="{AA3F60D5-7B3D-4B91-AFD3-A89AE038087B}" srcOrd="1" destOrd="0" presId="urn:microsoft.com/office/officeart/2005/8/layout/list1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3CCF1079-F46F-4A34-9FB6-8E4125C9000A}" type="presOf" srcId="{488A6DFF-2AB3-4107-A018-38D8B42C3726}" destId="{00720D89-B8B3-4EEE-8379-F3C62AC66C40}" srcOrd="1" destOrd="0" presId="urn:microsoft.com/office/officeart/2005/8/layout/list1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A644BA93-7D28-4FE7-96D4-015C704E569F}" type="presOf" srcId="{8F95ABA5-EE34-4DCB-9F7D-60FECC05FAD7}" destId="{80734DCC-9DEB-4FD7-A727-7E6B9DDC1E25}" srcOrd="1" destOrd="0" presId="urn:microsoft.com/office/officeart/2005/8/layout/list1"/>
    <dgm:cxn modelId="{66B8C4B9-6788-4649-8979-42235451E6BB}" type="presOf" srcId="{488A6DFF-2AB3-4107-A018-38D8B42C3726}" destId="{DEA47288-DAD3-48EB-8FE3-6A678D908309}" srcOrd="0" destOrd="0" presId="urn:microsoft.com/office/officeart/2005/8/layout/list1"/>
    <dgm:cxn modelId="{BC1FB57D-5B58-4996-9A74-7E6D5EAAAFB9}" type="presOf" srcId="{8F95ABA5-EE34-4DCB-9F7D-60FECC05FAD7}" destId="{4C873097-3B4A-43E7-A81F-A9960D87751C}" srcOrd="0" destOrd="0" presId="urn:microsoft.com/office/officeart/2005/8/layout/list1"/>
    <dgm:cxn modelId="{23EA7215-D2D5-4431-9C51-7218C0D24F10}" type="presOf" srcId="{15BF59C9-CD80-4DF7-9AF2-E29FDBB8F680}" destId="{A31695A0-F17D-4C20-9639-635AC9F2144C}" srcOrd="1" destOrd="0" presId="urn:microsoft.com/office/officeart/2005/8/layout/list1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02481362-1385-45F5-A7B9-3F69500CF25A}" type="presOf" srcId="{18AF2489-FC8B-4C09-B4A6-9AFE57E5F8B5}" destId="{20CDAD54-5E71-4053-A4D6-990733D931CE}" srcOrd="0" destOrd="0" presId="urn:microsoft.com/office/officeart/2005/8/layout/list1"/>
    <dgm:cxn modelId="{97504DD7-9DE8-4A48-8588-35B406973F2E}" type="presOf" srcId="{75C7AD70-5D0C-4D10-8D46-EAA8D5F0987F}" destId="{62FD5110-69A9-4026-B05B-B1D5C5B2FC17}" srcOrd="0" destOrd="0" presId="urn:microsoft.com/office/officeart/2005/8/layout/list1"/>
    <dgm:cxn modelId="{C6944862-BB45-44C8-AA2C-9250DF725D0F}" type="presOf" srcId="{15BF59C9-CD80-4DF7-9AF2-E29FDBB8F680}" destId="{0646EC46-4D3D-405C-BAF8-67355C86EA98}" srcOrd="0" destOrd="0" presId="urn:microsoft.com/office/officeart/2005/8/layout/list1"/>
    <dgm:cxn modelId="{93EFE9A6-1C6A-480D-816C-8877D9FF44A5}" type="presParOf" srcId="{20CDAD54-5E71-4053-A4D6-990733D931CE}" destId="{2FE62133-FF5E-4E82-B31D-B031F49152E0}" srcOrd="0" destOrd="0" presId="urn:microsoft.com/office/officeart/2005/8/layout/list1"/>
    <dgm:cxn modelId="{81A35DEB-B72B-48C8-982F-9D46C4989D97}" type="presParOf" srcId="{2FE62133-FF5E-4E82-B31D-B031F49152E0}" destId="{62FD5110-69A9-4026-B05B-B1D5C5B2FC17}" srcOrd="0" destOrd="0" presId="urn:microsoft.com/office/officeart/2005/8/layout/list1"/>
    <dgm:cxn modelId="{E89E4D04-D36C-4970-8C4A-29C59C4758BF}" type="presParOf" srcId="{2FE62133-FF5E-4E82-B31D-B031F49152E0}" destId="{AA3F60D5-7B3D-4B91-AFD3-A89AE038087B}" srcOrd="1" destOrd="0" presId="urn:microsoft.com/office/officeart/2005/8/layout/list1"/>
    <dgm:cxn modelId="{177790D3-0283-4CC7-BAEC-85FA704A0B6C}" type="presParOf" srcId="{20CDAD54-5E71-4053-A4D6-990733D931CE}" destId="{0CE5063E-529C-4CA7-885C-BC6729885D4D}" srcOrd="1" destOrd="0" presId="urn:microsoft.com/office/officeart/2005/8/layout/list1"/>
    <dgm:cxn modelId="{958DC497-AE40-475F-B254-E55D0E1930A5}" type="presParOf" srcId="{20CDAD54-5E71-4053-A4D6-990733D931CE}" destId="{7017D125-1BCC-429D-84C0-81127E4F5751}" srcOrd="2" destOrd="0" presId="urn:microsoft.com/office/officeart/2005/8/layout/list1"/>
    <dgm:cxn modelId="{E39049FA-8836-4757-B0B4-BD51C398675F}" type="presParOf" srcId="{20CDAD54-5E71-4053-A4D6-990733D931CE}" destId="{94BD766F-A345-426E-B85E-9F393AA42607}" srcOrd="3" destOrd="0" presId="urn:microsoft.com/office/officeart/2005/8/layout/list1"/>
    <dgm:cxn modelId="{66EB6879-57FB-42AC-B4F0-C1511BB4DD5A}" type="presParOf" srcId="{20CDAD54-5E71-4053-A4D6-990733D931CE}" destId="{97DF69EF-226E-4377-81CA-A517321B1F65}" srcOrd="4" destOrd="0" presId="urn:microsoft.com/office/officeart/2005/8/layout/list1"/>
    <dgm:cxn modelId="{00256EDF-EC99-44E5-A25C-5DDEB037806E}" type="presParOf" srcId="{97DF69EF-226E-4377-81CA-A517321B1F65}" destId="{0646EC46-4D3D-405C-BAF8-67355C86EA98}" srcOrd="0" destOrd="0" presId="urn:microsoft.com/office/officeart/2005/8/layout/list1"/>
    <dgm:cxn modelId="{3AC435F2-DFE3-45D3-9883-F51ECAC89CFD}" type="presParOf" srcId="{97DF69EF-226E-4377-81CA-A517321B1F65}" destId="{A31695A0-F17D-4C20-9639-635AC9F2144C}" srcOrd="1" destOrd="0" presId="urn:microsoft.com/office/officeart/2005/8/layout/list1"/>
    <dgm:cxn modelId="{C8EC182C-B407-4F62-BB11-2CE1232181AF}" type="presParOf" srcId="{20CDAD54-5E71-4053-A4D6-990733D931CE}" destId="{7687B93A-CA3F-4CD4-BC62-BFB28983C364}" srcOrd="5" destOrd="0" presId="urn:microsoft.com/office/officeart/2005/8/layout/list1"/>
    <dgm:cxn modelId="{15319C97-01B1-40C1-8DB3-6E4ACE93F61B}" type="presParOf" srcId="{20CDAD54-5E71-4053-A4D6-990733D931CE}" destId="{4540A0D5-0AE3-4D4F-BCF0-D4E8250B0185}" srcOrd="6" destOrd="0" presId="urn:microsoft.com/office/officeart/2005/8/layout/list1"/>
    <dgm:cxn modelId="{F81DFA72-0F35-48E4-90B2-8C48A593737D}" type="presParOf" srcId="{20CDAD54-5E71-4053-A4D6-990733D931CE}" destId="{1AB5C551-B79A-417D-B405-31C9622FF894}" srcOrd="7" destOrd="0" presId="urn:microsoft.com/office/officeart/2005/8/layout/list1"/>
    <dgm:cxn modelId="{598863C2-15C5-45F9-91FA-B6B49B1D3096}" type="presParOf" srcId="{20CDAD54-5E71-4053-A4D6-990733D931CE}" destId="{71AA6C0B-E4D4-4AF7-A738-24D7294B8000}" srcOrd="8" destOrd="0" presId="urn:microsoft.com/office/officeart/2005/8/layout/list1"/>
    <dgm:cxn modelId="{AFBA7B8B-609C-4B8A-A87C-E86FA25A708F}" type="presParOf" srcId="{71AA6C0B-E4D4-4AF7-A738-24D7294B8000}" destId="{4C873097-3B4A-43E7-A81F-A9960D87751C}" srcOrd="0" destOrd="0" presId="urn:microsoft.com/office/officeart/2005/8/layout/list1"/>
    <dgm:cxn modelId="{8309C48F-4E4F-4503-BA94-18C22DD595E8}" type="presParOf" srcId="{71AA6C0B-E4D4-4AF7-A738-24D7294B8000}" destId="{80734DCC-9DEB-4FD7-A727-7E6B9DDC1E25}" srcOrd="1" destOrd="0" presId="urn:microsoft.com/office/officeart/2005/8/layout/list1"/>
    <dgm:cxn modelId="{374C8DB2-3EA8-4615-88D2-0439F48B865B}" type="presParOf" srcId="{20CDAD54-5E71-4053-A4D6-990733D931CE}" destId="{C0156746-F0D8-4F4B-88AE-A1801849C765}" srcOrd="9" destOrd="0" presId="urn:microsoft.com/office/officeart/2005/8/layout/list1"/>
    <dgm:cxn modelId="{463C312E-8A06-4243-B120-7AE79F44C9A3}" type="presParOf" srcId="{20CDAD54-5E71-4053-A4D6-990733D931CE}" destId="{83655C6D-4061-418D-8566-3A606FBC997A}" srcOrd="10" destOrd="0" presId="urn:microsoft.com/office/officeart/2005/8/layout/list1"/>
    <dgm:cxn modelId="{8074AAE1-B656-454B-B928-6A5F3691864E}" type="presParOf" srcId="{20CDAD54-5E71-4053-A4D6-990733D931CE}" destId="{75119618-C668-4CFD-B7D0-398CA57F96F7}" srcOrd="11" destOrd="0" presId="urn:microsoft.com/office/officeart/2005/8/layout/list1"/>
    <dgm:cxn modelId="{493F3421-FCAB-47E5-B363-85934B1A6A38}" type="presParOf" srcId="{20CDAD54-5E71-4053-A4D6-990733D931CE}" destId="{50AFF0AF-A3DA-4563-8044-4EB4698A14E7}" srcOrd="12" destOrd="0" presId="urn:microsoft.com/office/officeart/2005/8/layout/list1"/>
    <dgm:cxn modelId="{B9A1D01B-DACA-490A-872F-B180D8695E9E}" type="presParOf" srcId="{50AFF0AF-A3DA-4563-8044-4EB4698A14E7}" destId="{DEA47288-DAD3-48EB-8FE3-6A678D908309}" srcOrd="0" destOrd="0" presId="urn:microsoft.com/office/officeart/2005/8/layout/list1"/>
    <dgm:cxn modelId="{99EBEBFB-229A-45B9-8A62-206536B43579}" type="presParOf" srcId="{50AFF0AF-A3DA-4563-8044-4EB4698A14E7}" destId="{00720D89-B8B3-4EEE-8379-F3C62AC66C40}" srcOrd="1" destOrd="0" presId="urn:microsoft.com/office/officeart/2005/8/layout/list1"/>
    <dgm:cxn modelId="{BC548E84-3D45-4B30-827A-CA123218E1D6}" type="presParOf" srcId="{20CDAD54-5E71-4053-A4D6-990733D931CE}" destId="{3825DD9E-2FB1-476C-AD74-99D76BF044FB}" srcOrd="13" destOrd="0" presId="urn:microsoft.com/office/officeart/2005/8/layout/list1"/>
    <dgm:cxn modelId="{3989CA8B-71B7-4A52-AAF5-47167F4CAEA8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4FB420-D1DC-4682-BB70-0D2EA4DEA09A}" type="doc">
      <dgm:prSet loTypeId="urn:microsoft.com/office/officeart/2005/8/layout/default#1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83EB9084-8CF2-4D5D-A8C8-8F8DA0936414}">
      <dgm:prSet phldrT="[Texto]" custT="1"/>
      <dgm:spPr/>
      <dgm:t>
        <a:bodyPr/>
        <a:lstStyle/>
        <a:p>
          <a:pPr algn="ctr"/>
          <a:r>
            <a:rPr lang="pt-BR" sz="1600" b="1" dirty="0" smtClean="0">
              <a:latin typeface="Calibri" pitchFamily="34" charset="0"/>
              <a:cs typeface="Calibri" pitchFamily="34" charset="0"/>
            </a:rPr>
            <a:t>Conselho de Planejamento e Orçamento Público </a:t>
          </a:r>
          <a:endParaRPr lang="pt-BR" sz="1600" dirty="0"/>
        </a:p>
      </dgm:t>
    </dgm:pt>
    <dgm:pt modelId="{76884AC8-9792-4C91-984D-ADA146BFAED3}" type="sib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9D6B26D4-15C8-41E9-A406-3C45D3878C26}" type="par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0220A64B-02CF-4024-AC32-49E85512FFEF}">
      <dgm:prSet phldrT="[Texto]" custT="1"/>
      <dgm:spPr/>
      <dgm:t>
        <a:bodyPr/>
        <a:lstStyle/>
        <a:p>
          <a:pPr algn="ctr"/>
          <a:r>
            <a:rPr lang="pt-BR" sz="1600" b="1" dirty="0" smtClean="0">
              <a:latin typeface="Calibri" pitchFamily="34" charset="0"/>
              <a:cs typeface="Calibri" pitchFamily="34" charset="0"/>
            </a:rPr>
            <a:t>Conselho Participativo Municipal*</a:t>
          </a:r>
          <a:endParaRPr lang="pt-BR" sz="1600" dirty="0"/>
        </a:p>
      </dgm:t>
    </dgm:pt>
    <dgm:pt modelId="{EF3DD1BA-D3A0-4AAE-80E0-00AACD0A9FED}" type="sib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16CA8F7C-9B77-4A5C-8099-B6221D9FC9B0}" type="par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96F008FA-D9F7-451C-9D88-832F6BE22AB9}">
      <dgm:prSet phldrT="[Texto]" custT="1"/>
      <dgm:spPr/>
      <dgm:t>
        <a:bodyPr/>
        <a:lstStyle/>
        <a:p>
          <a:pPr algn="ctr"/>
          <a:r>
            <a:rPr lang="pt-BR" sz="1600" b="1" dirty="0" smtClean="0">
              <a:latin typeface="Calibri" pitchFamily="34" charset="0"/>
              <a:cs typeface="Calibri" pitchFamily="34" charset="0"/>
            </a:rPr>
            <a:t>Conselho Municipal de Trânsito e Transporte </a:t>
          </a:r>
          <a:r>
            <a:rPr lang="pt-BR" sz="1600" dirty="0" smtClean="0">
              <a:latin typeface="Calibri" pitchFamily="34" charset="0"/>
              <a:cs typeface="Calibri" pitchFamily="34" charset="0"/>
            </a:rPr>
            <a:t> </a:t>
          </a:r>
          <a:endParaRPr lang="pt-BR" sz="1600" dirty="0"/>
        </a:p>
      </dgm:t>
    </dgm:pt>
    <dgm:pt modelId="{F46E8B5B-4460-4316-9608-86B819268769}" type="sib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86EB583E-5BFD-4AC6-BF41-F780DB50DB24}" type="par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03AF18DE-91EC-460C-B8BD-3239481D11A6}">
      <dgm:prSet phldrT="[Texto]" custT="1"/>
      <dgm:spPr/>
      <dgm:t>
        <a:bodyPr/>
        <a:lstStyle/>
        <a:p>
          <a:pPr algn="ctr"/>
          <a:r>
            <a:rPr lang="pt-BR" sz="1600" b="1" dirty="0" smtClean="0">
              <a:latin typeface="Calibri" pitchFamily="34" charset="0"/>
              <a:cs typeface="Calibri" pitchFamily="34" charset="0"/>
            </a:rPr>
            <a:t>Conselho da Cidade de São Paulo</a:t>
          </a:r>
          <a:endParaRPr lang="pt-BR" sz="1600" dirty="0">
            <a:latin typeface="Calibri" pitchFamily="34" charset="0"/>
          </a:endParaRPr>
        </a:p>
      </dgm:t>
    </dgm:pt>
    <dgm:pt modelId="{FBF1DC88-6986-49A6-A877-B0B0C755769E}" type="sib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5B9C8EC5-7A2C-4694-8D9B-3721B7D313C0}" type="par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2D9E2CAF-EB0C-404D-9AF0-93431BFCCE68}" type="pres">
      <dgm:prSet presAssocID="{534FB420-D1DC-4682-BB70-0D2EA4DEA0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40325A0-BB38-4276-B5D7-346C3B0E2451}" type="pres">
      <dgm:prSet presAssocID="{03AF18DE-91EC-460C-B8BD-3239481D11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3222E8-C3DF-4901-89F6-46C008FB9426}" type="pres">
      <dgm:prSet presAssocID="{FBF1DC88-6986-49A6-A877-B0B0C755769E}" presName="sibTrans" presStyleCnt="0"/>
      <dgm:spPr/>
    </dgm:pt>
    <dgm:pt modelId="{C25812C1-EBEE-488E-B7B3-7C7E63D7C30D}" type="pres">
      <dgm:prSet presAssocID="{0220A64B-02CF-4024-AC32-49E85512FF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9EFA34-8244-4646-A25C-1A9238F070DC}" type="pres">
      <dgm:prSet presAssocID="{EF3DD1BA-D3A0-4AAE-80E0-00AACD0A9FED}" presName="sibTrans" presStyleCnt="0"/>
      <dgm:spPr/>
    </dgm:pt>
    <dgm:pt modelId="{1C28F99B-3FBB-41EB-8750-9937932DAF7A}" type="pres">
      <dgm:prSet presAssocID="{96F008FA-D9F7-451C-9D88-832F6BE22AB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A3CFDA-ABC5-4DFB-B020-F42466D706DE}" type="pres">
      <dgm:prSet presAssocID="{F46E8B5B-4460-4316-9608-86B819268769}" presName="sibTrans" presStyleCnt="0"/>
      <dgm:spPr/>
    </dgm:pt>
    <dgm:pt modelId="{0CE8D0BF-0A95-48B3-9DF0-1399197F1B55}" type="pres">
      <dgm:prSet presAssocID="{83EB9084-8CF2-4D5D-A8C8-8F8DA093641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46CA888-D455-4B13-937B-DD6D7B92F5B8}" type="presOf" srcId="{96F008FA-D9F7-451C-9D88-832F6BE22AB9}" destId="{1C28F99B-3FBB-41EB-8750-9937932DAF7A}" srcOrd="0" destOrd="0" presId="urn:microsoft.com/office/officeart/2005/8/layout/default#1"/>
    <dgm:cxn modelId="{F40FDE07-DAE1-498F-902D-A8FDC5DDC59A}" srcId="{534FB420-D1DC-4682-BB70-0D2EA4DEA09A}" destId="{83EB9084-8CF2-4D5D-A8C8-8F8DA0936414}" srcOrd="3" destOrd="0" parTransId="{9D6B26D4-15C8-41E9-A406-3C45D3878C26}" sibTransId="{76884AC8-9792-4C91-984D-ADA146BFAED3}"/>
    <dgm:cxn modelId="{F2B57941-70E8-48DD-9A69-CD5FDA73920E}" type="presOf" srcId="{83EB9084-8CF2-4D5D-A8C8-8F8DA0936414}" destId="{0CE8D0BF-0A95-48B3-9DF0-1399197F1B55}" srcOrd="0" destOrd="0" presId="urn:microsoft.com/office/officeart/2005/8/layout/default#1"/>
    <dgm:cxn modelId="{5F1CB77B-8C13-4484-9E4C-081A895E25D1}" srcId="{534FB420-D1DC-4682-BB70-0D2EA4DEA09A}" destId="{96F008FA-D9F7-451C-9D88-832F6BE22AB9}" srcOrd="2" destOrd="0" parTransId="{86EB583E-5BFD-4AC6-BF41-F780DB50DB24}" sibTransId="{F46E8B5B-4460-4316-9608-86B819268769}"/>
    <dgm:cxn modelId="{0B4A6FD5-5C48-4C79-B4D6-86AFA9DFEAA3}" type="presOf" srcId="{534FB420-D1DC-4682-BB70-0D2EA4DEA09A}" destId="{2D9E2CAF-EB0C-404D-9AF0-93431BFCCE68}" srcOrd="0" destOrd="0" presId="urn:microsoft.com/office/officeart/2005/8/layout/default#1"/>
    <dgm:cxn modelId="{5CD7856D-A03A-4CFC-BD18-7F1549EBC6ED}" srcId="{534FB420-D1DC-4682-BB70-0D2EA4DEA09A}" destId="{03AF18DE-91EC-460C-B8BD-3239481D11A6}" srcOrd="0" destOrd="0" parTransId="{5B9C8EC5-7A2C-4694-8D9B-3721B7D313C0}" sibTransId="{FBF1DC88-6986-49A6-A877-B0B0C755769E}"/>
    <dgm:cxn modelId="{CCAFE99B-E04B-4A8A-96E5-A3C8C46BECE8}" srcId="{534FB420-D1DC-4682-BB70-0D2EA4DEA09A}" destId="{0220A64B-02CF-4024-AC32-49E85512FFEF}" srcOrd="1" destOrd="0" parTransId="{16CA8F7C-9B77-4A5C-8099-B6221D9FC9B0}" sibTransId="{EF3DD1BA-D3A0-4AAE-80E0-00AACD0A9FED}"/>
    <dgm:cxn modelId="{3B1C44C3-17AA-4B19-9A5C-22C388C33B41}" type="presOf" srcId="{03AF18DE-91EC-460C-B8BD-3239481D11A6}" destId="{340325A0-BB38-4276-B5D7-346C3B0E2451}" srcOrd="0" destOrd="0" presId="urn:microsoft.com/office/officeart/2005/8/layout/default#1"/>
    <dgm:cxn modelId="{ABB791D1-6D15-42D0-BECE-D4D177050742}" type="presOf" srcId="{0220A64B-02CF-4024-AC32-49E85512FFEF}" destId="{C25812C1-EBEE-488E-B7B3-7C7E63D7C30D}" srcOrd="0" destOrd="0" presId="urn:microsoft.com/office/officeart/2005/8/layout/default#1"/>
    <dgm:cxn modelId="{EBB584F8-8A70-49F6-83BA-4EE664645D3A}" type="presParOf" srcId="{2D9E2CAF-EB0C-404D-9AF0-93431BFCCE68}" destId="{340325A0-BB38-4276-B5D7-346C3B0E2451}" srcOrd="0" destOrd="0" presId="urn:microsoft.com/office/officeart/2005/8/layout/default#1"/>
    <dgm:cxn modelId="{2FE27D53-B7B1-4494-9944-3BFFEBCB041A}" type="presParOf" srcId="{2D9E2CAF-EB0C-404D-9AF0-93431BFCCE68}" destId="{A63222E8-C3DF-4901-89F6-46C008FB9426}" srcOrd="1" destOrd="0" presId="urn:microsoft.com/office/officeart/2005/8/layout/default#1"/>
    <dgm:cxn modelId="{63229B35-879C-4090-9588-72AC63885F96}" type="presParOf" srcId="{2D9E2CAF-EB0C-404D-9AF0-93431BFCCE68}" destId="{C25812C1-EBEE-488E-B7B3-7C7E63D7C30D}" srcOrd="2" destOrd="0" presId="urn:microsoft.com/office/officeart/2005/8/layout/default#1"/>
    <dgm:cxn modelId="{C2AE5B91-F97B-48F0-9853-771BBF7CD37B}" type="presParOf" srcId="{2D9E2CAF-EB0C-404D-9AF0-93431BFCCE68}" destId="{1B9EFA34-8244-4646-A25C-1A9238F070DC}" srcOrd="3" destOrd="0" presId="urn:microsoft.com/office/officeart/2005/8/layout/default#1"/>
    <dgm:cxn modelId="{0998050C-96AA-426F-8803-11B42D1168C3}" type="presParOf" srcId="{2D9E2CAF-EB0C-404D-9AF0-93431BFCCE68}" destId="{1C28F99B-3FBB-41EB-8750-9937932DAF7A}" srcOrd="4" destOrd="0" presId="urn:microsoft.com/office/officeart/2005/8/layout/default#1"/>
    <dgm:cxn modelId="{3BB88CDB-47FE-46BE-89E5-4DBB5DB49DA9}" type="presParOf" srcId="{2D9E2CAF-EB0C-404D-9AF0-93431BFCCE68}" destId="{CEA3CFDA-ABC5-4DFB-B020-F42466D706DE}" srcOrd="5" destOrd="0" presId="urn:microsoft.com/office/officeart/2005/8/layout/default#1"/>
    <dgm:cxn modelId="{92349FDD-2635-41B8-A771-2D6FDB5E1335}" type="presParOf" srcId="{2D9E2CAF-EB0C-404D-9AF0-93431BFCCE68}" destId="{0CE8D0BF-0A95-48B3-9DF0-1399197F1B55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2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Governança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Bens Naturais Comuns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Equidade, Justiça Social e </a:t>
          </a:r>
        </a:p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de Paz 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-11279" custLinFactNeighborY="4727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F6EF9B2-165F-4CF0-BEFD-BB8231482645}" type="presOf" srcId="{10A2324D-03F8-481D-91C2-12D7E5B8B855}" destId="{609501D1-4D76-4E57-9499-F97264432E39}" srcOrd="1" destOrd="0" presId="urn:microsoft.com/office/officeart/2005/8/layout/vList4#29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B61229EF-BB7A-488D-A1A7-3148F9228409}" type="presOf" srcId="{0588D351-3C27-4E70-A925-02C669A63344}" destId="{17709E14-2F79-48FA-88A2-0C30C4AB150A}" srcOrd="1" destOrd="0" presId="urn:microsoft.com/office/officeart/2005/8/layout/vList4#29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3D51AB38-1DC3-4B8A-B485-093E0D26EB83}" type="presOf" srcId="{10A2324D-03F8-481D-91C2-12D7E5B8B855}" destId="{8E8EB1C2-65F2-4FDF-A4B2-4DB048EAF384}" srcOrd="0" destOrd="0" presId="urn:microsoft.com/office/officeart/2005/8/layout/vList4#29"/>
    <dgm:cxn modelId="{9DA83091-DB27-40C5-AB14-107C53B29CEA}" type="presOf" srcId="{91228447-3F06-4C5F-8D29-AB194C3F8D2B}" destId="{30D9EC5C-0A6D-4182-AC00-AE6678F18CFC}" srcOrd="0" destOrd="0" presId="urn:microsoft.com/office/officeart/2005/8/layout/vList4#29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E6B39827-5964-4C91-8456-D06E86401433}" type="presOf" srcId="{91228447-3F06-4C5F-8D29-AB194C3F8D2B}" destId="{469E2777-0E14-4311-8A45-FDB47F1B1111}" srcOrd="1" destOrd="0" presId="urn:microsoft.com/office/officeart/2005/8/layout/vList4#29"/>
    <dgm:cxn modelId="{4A1DCE13-CAB7-474C-88E4-6364E43326BC}" type="presOf" srcId="{0588D351-3C27-4E70-A925-02C669A63344}" destId="{FDCDB795-E409-4B96-BB76-5FA9A961E2FA}" srcOrd="0" destOrd="0" presId="urn:microsoft.com/office/officeart/2005/8/layout/vList4#29"/>
    <dgm:cxn modelId="{20BF4795-F62B-4EEB-B4BD-4AC09C2C43C7}" type="presOf" srcId="{7E62F26D-53B0-491D-91E7-31CEB4A011C9}" destId="{3FEBEAC1-68B4-4846-83F9-49C44FB050EC}" srcOrd="0" destOrd="0" presId="urn:microsoft.com/office/officeart/2005/8/layout/vList4#29"/>
    <dgm:cxn modelId="{CF539E3B-B611-4BD3-ABE1-3BB83D4BD1B8}" type="presParOf" srcId="{3FEBEAC1-68B4-4846-83F9-49C44FB050EC}" destId="{47088407-2B2A-40C2-A996-E6CC4DC99D1A}" srcOrd="0" destOrd="0" presId="urn:microsoft.com/office/officeart/2005/8/layout/vList4#29"/>
    <dgm:cxn modelId="{A8D88A4E-667B-42DB-B847-5572BA057737}" type="presParOf" srcId="{47088407-2B2A-40C2-A996-E6CC4DC99D1A}" destId="{30D9EC5C-0A6D-4182-AC00-AE6678F18CFC}" srcOrd="0" destOrd="0" presId="urn:microsoft.com/office/officeart/2005/8/layout/vList4#29"/>
    <dgm:cxn modelId="{5CB34D3F-AC49-47D1-BEE6-3402899F0044}" type="presParOf" srcId="{47088407-2B2A-40C2-A996-E6CC4DC99D1A}" destId="{D2E8D6B0-9877-4AF7-94F0-4A5AB5646E1D}" srcOrd="1" destOrd="0" presId="urn:microsoft.com/office/officeart/2005/8/layout/vList4#29"/>
    <dgm:cxn modelId="{B88BB3DD-5D2D-4417-9CEA-D0C517E15EFF}" type="presParOf" srcId="{47088407-2B2A-40C2-A996-E6CC4DC99D1A}" destId="{469E2777-0E14-4311-8A45-FDB47F1B1111}" srcOrd="2" destOrd="0" presId="urn:microsoft.com/office/officeart/2005/8/layout/vList4#29"/>
    <dgm:cxn modelId="{4605569B-F555-4356-8A26-35CFFEAED352}" type="presParOf" srcId="{3FEBEAC1-68B4-4846-83F9-49C44FB050EC}" destId="{735E179D-8725-4AD1-9977-88B4FA296665}" srcOrd="1" destOrd="0" presId="urn:microsoft.com/office/officeart/2005/8/layout/vList4#29"/>
    <dgm:cxn modelId="{65037361-FA58-4B63-BEBF-C7229412F7D0}" type="presParOf" srcId="{3FEBEAC1-68B4-4846-83F9-49C44FB050EC}" destId="{8D0AD839-5F14-4E38-BCCB-7B550500330C}" srcOrd="2" destOrd="0" presId="urn:microsoft.com/office/officeart/2005/8/layout/vList4#29"/>
    <dgm:cxn modelId="{B36A60F1-2390-4B9A-8235-1C2E98C5A2F6}" type="presParOf" srcId="{8D0AD839-5F14-4E38-BCCB-7B550500330C}" destId="{8E8EB1C2-65F2-4FDF-A4B2-4DB048EAF384}" srcOrd="0" destOrd="0" presId="urn:microsoft.com/office/officeart/2005/8/layout/vList4#29"/>
    <dgm:cxn modelId="{A09D67BF-14D3-49C5-AEF4-187727595227}" type="presParOf" srcId="{8D0AD839-5F14-4E38-BCCB-7B550500330C}" destId="{FF790944-CE7F-4E30-8A2B-0904E79FDD3B}" srcOrd="1" destOrd="0" presId="urn:microsoft.com/office/officeart/2005/8/layout/vList4#29"/>
    <dgm:cxn modelId="{D5FCE64E-E800-45AC-8730-587F2C0662AE}" type="presParOf" srcId="{8D0AD839-5F14-4E38-BCCB-7B550500330C}" destId="{609501D1-4D76-4E57-9499-F97264432E39}" srcOrd="2" destOrd="0" presId="urn:microsoft.com/office/officeart/2005/8/layout/vList4#29"/>
    <dgm:cxn modelId="{9A7BFB02-2252-4714-BB7D-720601630345}" type="presParOf" srcId="{3FEBEAC1-68B4-4846-83F9-49C44FB050EC}" destId="{2BB815DF-FFCA-4549-9ABE-3E2E6B1CEEBE}" srcOrd="3" destOrd="0" presId="urn:microsoft.com/office/officeart/2005/8/layout/vList4#29"/>
    <dgm:cxn modelId="{339117E3-D9F5-4306-B32C-286A668B452F}" type="presParOf" srcId="{3FEBEAC1-68B4-4846-83F9-49C44FB050EC}" destId="{667D1255-5853-440D-9CF4-9E2F5AB72772}" srcOrd="4" destOrd="0" presId="urn:microsoft.com/office/officeart/2005/8/layout/vList4#29"/>
    <dgm:cxn modelId="{82EFAD6A-F79A-44A4-ADE4-AE8BF805F4DD}" type="presParOf" srcId="{667D1255-5853-440D-9CF4-9E2F5AB72772}" destId="{FDCDB795-E409-4B96-BB76-5FA9A961E2FA}" srcOrd="0" destOrd="0" presId="urn:microsoft.com/office/officeart/2005/8/layout/vList4#29"/>
    <dgm:cxn modelId="{51AAFCB7-26A2-428F-A934-4DE13E104548}" type="presParOf" srcId="{667D1255-5853-440D-9CF4-9E2F5AB72772}" destId="{1F1B60F2-9CDD-4EC6-ADB5-E137DE3E52CF}" srcOrd="1" destOrd="0" presId="urn:microsoft.com/office/officeart/2005/8/layout/vList4#29"/>
    <dgm:cxn modelId="{D4AF1130-AA1D-403F-8330-710BA04BDDC3}" type="presParOf" srcId="{667D1255-5853-440D-9CF4-9E2F5AB72772}" destId="{17709E14-2F79-48FA-88A2-0C30C4AB150A}" srcOrd="2" destOrd="0" presId="urn:microsoft.com/office/officeart/2005/8/layout/vList4#2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Gestão local para a Sustentabilidade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Planejamento e desenho urbano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para a Sustentabilidade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8B8231E-B0E3-489E-B32D-4064DF0B7A89}" type="presOf" srcId="{10A2324D-03F8-481D-91C2-12D7E5B8B855}" destId="{609501D1-4D76-4E57-9499-F97264432E39}" srcOrd="1" destOrd="0" presId="urn:microsoft.com/office/officeart/2005/8/layout/vList4#30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AA6B3E80-CF4E-42B6-AF0C-9B809D954FD6}" type="presOf" srcId="{0588D351-3C27-4E70-A925-02C669A63344}" destId="{FDCDB795-E409-4B96-BB76-5FA9A961E2FA}" srcOrd="0" destOrd="0" presId="urn:microsoft.com/office/officeart/2005/8/layout/vList4#30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A549FE11-3CBA-4C7B-94B3-3C17EA5267B1}" type="presOf" srcId="{91228447-3F06-4C5F-8D29-AB194C3F8D2B}" destId="{30D9EC5C-0A6D-4182-AC00-AE6678F18CFC}" srcOrd="0" destOrd="0" presId="urn:microsoft.com/office/officeart/2005/8/layout/vList4#30"/>
    <dgm:cxn modelId="{A4013B55-E3E6-4D6E-876B-2DE953A0837F}" type="presOf" srcId="{7E62F26D-53B0-491D-91E7-31CEB4A011C9}" destId="{3FEBEAC1-68B4-4846-83F9-49C44FB050EC}" srcOrd="0" destOrd="0" presId="urn:microsoft.com/office/officeart/2005/8/layout/vList4#30"/>
    <dgm:cxn modelId="{208FB174-18D9-4F9C-8ED8-6DFBF690834D}" type="presOf" srcId="{10A2324D-03F8-481D-91C2-12D7E5B8B855}" destId="{8E8EB1C2-65F2-4FDF-A4B2-4DB048EAF384}" srcOrd="0" destOrd="0" presId="urn:microsoft.com/office/officeart/2005/8/layout/vList4#30"/>
    <dgm:cxn modelId="{7C7828F1-B099-4041-9ADE-356E54BA9F5A}" type="presOf" srcId="{0588D351-3C27-4E70-A925-02C669A63344}" destId="{17709E14-2F79-48FA-88A2-0C30C4AB150A}" srcOrd="1" destOrd="0" presId="urn:microsoft.com/office/officeart/2005/8/layout/vList4#30"/>
    <dgm:cxn modelId="{47DD9E7D-9A07-443A-AA33-EDB6DFBD1027}" type="presOf" srcId="{91228447-3F06-4C5F-8D29-AB194C3F8D2B}" destId="{469E2777-0E14-4311-8A45-FDB47F1B1111}" srcOrd="1" destOrd="0" presId="urn:microsoft.com/office/officeart/2005/8/layout/vList4#30"/>
    <dgm:cxn modelId="{8AEC87DE-027E-4B2B-9968-69ED2933AA69}" type="presParOf" srcId="{3FEBEAC1-68B4-4846-83F9-49C44FB050EC}" destId="{47088407-2B2A-40C2-A996-E6CC4DC99D1A}" srcOrd="0" destOrd="0" presId="urn:microsoft.com/office/officeart/2005/8/layout/vList4#30"/>
    <dgm:cxn modelId="{0197BC44-957A-4125-B271-85AE3221F774}" type="presParOf" srcId="{47088407-2B2A-40C2-A996-E6CC4DC99D1A}" destId="{30D9EC5C-0A6D-4182-AC00-AE6678F18CFC}" srcOrd="0" destOrd="0" presId="urn:microsoft.com/office/officeart/2005/8/layout/vList4#30"/>
    <dgm:cxn modelId="{75C14E44-E8D5-47A4-9C98-1AEBB9510442}" type="presParOf" srcId="{47088407-2B2A-40C2-A996-E6CC4DC99D1A}" destId="{D2E8D6B0-9877-4AF7-94F0-4A5AB5646E1D}" srcOrd="1" destOrd="0" presId="urn:microsoft.com/office/officeart/2005/8/layout/vList4#30"/>
    <dgm:cxn modelId="{295714A2-CC0B-4488-A083-82EBAF188FAA}" type="presParOf" srcId="{47088407-2B2A-40C2-A996-E6CC4DC99D1A}" destId="{469E2777-0E14-4311-8A45-FDB47F1B1111}" srcOrd="2" destOrd="0" presId="urn:microsoft.com/office/officeart/2005/8/layout/vList4#30"/>
    <dgm:cxn modelId="{79BDC228-0883-472F-97A1-92D481DEF546}" type="presParOf" srcId="{3FEBEAC1-68B4-4846-83F9-49C44FB050EC}" destId="{735E179D-8725-4AD1-9977-88B4FA296665}" srcOrd="1" destOrd="0" presId="urn:microsoft.com/office/officeart/2005/8/layout/vList4#30"/>
    <dgm:cxn modelId="{BCE8F861-8AFC-45B8-9A8B-04F9CDCB6651}" type="presParOf" srcId="{3FEBEAC1-68B4-4846-83F9-49C44FB050EC}" destId="{8D0AD839-5F14-4E38-BCCB-7B550500330C}" srcOrd="2" destOrd="0" presId="urn:microsoft.com/office/officeart/2005/8/layout/vList4#30"/>
    <dgm:cxn modelId="{789AAAF9-F77F-4DD3-AE4F-FDECC0D014CA}" type="presParOf" srcId="{8D0AD839-5F14-4E38-BCCB-7B550500330C}" destId="{8E8EB1C2-65F2-4FDF-A4B2-4DB048EAF384}" srcOrd="0" destOrd="0" presId="urn:microsoft.com/office/officeart/2005/8/layout/vList4#30"/>
    <dgm:cxn modelId="{A09B35B6-00FB-42CA-9511-70DFE358613F}" type="presParOf" srcId="{8D0AD839-5F14-4E38-BCCB-7B550500330C}" destId="{FF790944-CE7F-4E30-8A2B-0904E79FDD3B}" srcOrd="1" destOrd="0" presId="urn:microsoft.com/office/officeart/2005/8/layout/vList4#30"/>
    <dgm:cxn modelId="{CDA0AA4F-2677-4972-A7B6-277F6EE240B3}" type="presParOf" srcId="{8D0AD839-5F14-4E38-BCCB-7B550500330C}" destId="{609501D1-4D76-4E57-9499-F97264432E39}" srcOrd="2" destOrd="0" presId="urn:microsoft.com/office/officeart/2005/8/layout/vList4#30"/>
    <dgm:cxn modelId="{EB24266F-B3D2-41A3-B336-BA5EFAAD2C55}" type="presParOf" srcId="{3FEBEAC1-68B4-4846-83F9-49C44FB050EC}" destId="{2BB815DF-FFCA-4549-9ABE-3E2E6B1CEEBE}" srcOrd="3" destOrd="0" presId="urn:microsoft.com/office/officeart/2005/8/layout/vList4#30"/>
    <dgm:cxn modelId="{569EC54C-722D-4F74-BEE3-8EDF612FBE3D}" type="presParOf" srcId="{3FEBEAC1-68B4-4846-83F9-49C44FB050EC}" destId="{667D1255-5853-440D-9CF4-9E2F5AB72772}" srcOrd="4" destOrd="0" presId="urn:microsoft.com/office/officeart/2005/8/layout/vList4#30"/>
    <dgm:cxn modelId="{EE9E1322-6037-4953-8E1C-9CEB613CC5EC}" type="presParOf" srcId="{667D1255-5853-440D-9CF4-9E2F5AB72772}" destId="{FDCDB795-E409-4B96-BB76-5FA9A961E2FA}" srcOrd="0" destOrd="0" presId="urn:microsoft.com/office/officeart/2005/8/layout/vList4#30"/>
    <dgm:cxn modelId="{BAF82DC9-B54A-4D19-BAA9-F08844FDCC84}" type="presParOf" srcId="{667D1255-5853-440D-9CF4-9E2F5AB72772}" destId="{1F1B60F2-9CDD-4EC6-ADB5-E137DE3E52CF}" srcOrd="1" destOrd="0" presId="urn:microsoft.com/office/officeart/2005/8/layout/vList4#30"/>
    <dgm:cxn modelId="{D2C4F10A-03B2-4886-BBF4-2BE486E0288B}" type="presParOf" srcId="{667D1255-5853-440D-9CF4-9E2F5AB72772}" destId="{17709E14-2F79-48FA-88A2-0C30C4AB150A}" srcOrd="2" destOrd="0" presId="urn:microsoft.com/office/officeart/2005/8/layout/vList4#3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Educação para a Sustentabilidade e Qualidade de Vida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Economia Local, Dinâmica, Criativa e Sustentável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Consumo Responsável e Opções de Estilo de Vida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C7EC1F-42FB-4749-9CB5-362CAE4439E4}" type="presOf" srcId="{10A2324D-03F8-481D-91C2-12D7E5B8B855}" destId="{8E8EB1C2-65F2-4FDF-A4B2-4DB048EAF384}" srcOrd="0" destOrd="0" presId="urn:microsoft.com/office/officeart/2005/8/layout/vList4#31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7BF97DF7-83CD-4BDB-95C3-5704D890E31D}" type="presOf" srcId="{91228447-3F06-4C5F-8D29-AB194C3F8D2B}" destId="{469E2777-0E14-4311-8A45-FDB47F1B1111}" srcOrd="1" destOrd="0" presId="urn:microsoft.com/office/officeart/2005/8/layout/vList4#31"/>
    <dgm:cxn modelId="{447394AF-F54A-42B1-81CB-667F788BEB84}" type="presOf" srcId="{0588D351-3C27-4E70-A925-02C669A63344}" destId="{FDCDB795-E409-4B96-BB76-5FA9A961E2FA}" srcOrd="0" destOrd="0" presId="urn:microsoft.com/office/officeart/2005/8/layout/vList4#31"/>
    <dgm:cxn modelId="{9A1185F5-1720-44E9-8498-36664CC4E4EB}" type="presOf" srcId="{10A2324D-03F8-481D-91C2-12D7E5B8B855}" destId="{609501D1-4D76-4E57-9499-F97264432E39}" srcOrd="1" destOrd="0" presId="urn:microsoft.com/office/officeart/2005/8/layout/vList4#31"/>
    <dgm:cxn modelId="{D7EBDF00-83F5-47C4-A12E-1EA748018C6B}" type="presOf" srcId="{91228447-3F06-4C5F-8D29-AB194C3F8D2B}" destId="{30D9EC5C-0A6D-4182-AC00-AE6678F18CFC}" srcOrd="0" destOrd="0" presId="urn:microsoft.com/office/officeart/2005/8/layout/vList4#31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B35BB023-87DB-4146-98A3-9528338BD472}" type="presOf" srcId="{7E62F26D-53B0-491D-91E7-31CEB4A011C9}" destId="{3FEBEAC1-68B4-4846-83F9-49C44FB050EC}" srcOrd="0" destOrd="0" presId="urn:microsoft.com/office/officeart/2005/8/layout/vList4#31"/>
    <dgm:cxn modelId="{A5B973CC-150B-40A6-B79D-C3FE61E8D94E}" type="presOf" srcId="{0588D351-3C27-4E70-A925-02C669A63344}" destId="{17709E14-2F79-48FA-88A2-0C30C4AB150A}" srcOrd="1" destOrd="0" presId="urn:microsoft.com/office/officeart/2005/8/layout/vList4#31"/>
    <dgm:cxn modelId="{2FE62AFA-C462-4646-81C0-D29CA3BDD02A}" type="presParOf" srcId="{3FEBEAC1-68B4-4846-83F9-49C44FB050EC}" destId="{47088407-2B2A-40C2-A996-E6CC4DC99D1A}" srcOrd="0" destOrd="0" presId="urn:microsoft.com/office/officeart/2005/8/layout/vList4#31"/>
    <dgm:cxn modelId="{42990FCD-D62C-4A20-BC34-308490BD3CBA}" type="presParOf" srcId="{47088407-2B2A-40C2-A996-E6CC4DC99D1A}" destId="{30D9EC5C-0A6D-4182-AC00-AE6678F18CFC}" srcOrd="0" destOrd="0" presId="urn:microsoft.com/office/officeart/2005/8/layout/vList4#31"/>
    <dgm:cxn modelId="{578EC5B6-4BFE-4AA2-A196-D8D27E3FA85A}" type="presParOf" srcId="{47088407-2B2A-40C2-A996-E6CC4DC99D1A}" destId="{D2E8D6B0-9877-4AF7-94F0-4A5AB5646E1D}" srcOrd="1" destOrd="0" presId="urn:microsoft.com/office/officeart/2005/8/layout/vList4#31"/>
    <dgm:cxn modelId="{A78D2165-67FB-4D89-99B2-57C83D1F7EC4}" type="presParOf" srcId="{47088407-2B2A-40C2-A996-E6CC4DC99D1A}" destId="{469E2777-0E14-4311-8A45-FDB47F1B1111}" srcOrd="2" destOrd="0" presId="urn:microsoft.com/office/officeart/2005/8/layout/vList4#31"/>
    <dgm:cxn modelId="{F74A03CF-C4BD-4911-B731-B63DAD87D36E}" type="presParOf" srcId="{3FEBEAC1-68B4-4846-83F9-49C44FB050EC}" destId="{735E179D-8725-4AD1-9977-88B4FA296665}" srcOrd="1" destOrd="0" presId="urn:microsoft.com/office/officeart/2005/8/layout/vList4#31"/>
    <dgm:cxn modelId="{ADD1D874-0E6D-4EFA-B8C5-E4A3D12C2C99}" type="presParOf" srcId="{3FEBEAC1-68B4-4846-83F9-49C44FB050EC}" destId="{8D0AD839-5F14-4E38-BCCB-7B550500330C}" srcOrd="2" destOrd="0" presId="urn:microsoft.com/office/officeart/2005/8/layout/vList4#31"/>
    <dgm:cxn modelId="{855E71DC-4CA3-490E-8EE5-8712E327BBA6}" type="presParOf" srcId="{8D0AD839-5F14-4E38-BCCB-7B550500330C}" destId="{8E8EB1C2-65F2-4FDF-A4B2-4DB048EAF384}" srcOrd="0" destOrd="0" presId="urn:microsoft.com/office/officeart/2005/8/layout/vList4#31"/>
    <dgm:cxn modelId="{3DCCA3C9-BFE2-4641-BB65-D79BE3AFF66B}" type="presParOf" srcId="{8D0AD839-5F14-4E38-BCCB-7B550500330C}" destId="{FF790944-CE7F-4E30-8A2B-0904E79FDD3B}" srcOrd="1" destOrd="0" presId="urn:microsoft.com/office/officeart/2005/8/layout/vList4#31"/>
    <dgm:cxn modelId="{DD3B1AFC-5AA9-4D7C-85DF-0F3E2E671518}" type="presParOf" srcId="{8D0AD839-5F14-4E38-BCCB-7B550500330C}" destId="{609501D1-4D76-4E57-9499-F97264432E39}" srcOrd="2" destOrd="0" presId="urn:microsoft.com/office/officeart/2005/8/layout/vList4#31"/>
    <dgm:cxn modelId="{CED91325-F70C-4A9C-87B1-BBEDD5404C55}" type="presParOf" srcId="{3FEBEAC1-68B4-4846-83F9-49C44FB050EC}" destId="{2BB815DF-FFCA-4549-9ABE-3E2E6B1CEEBE}" srcOrd="3" destOrd="0" presId="urn:microsoft.com/office/officeart/2005/8/layout/vList4#31"/>
    <dgm:cxn modelId="{4658E2F0-656D-49E7-8B31-8EADD6F433E5}" type="presParOf" srcId="{3FEBEAC1-68B4-4846-83F9-49C44FB050EC}" destId="{667D1255-5853-440D-9CF4-9E2F5AB72772}" srcOrd="4" destOrd="0" presId="urn:microsoft.com/office/officeart/2005/8/layout/vList4#31"/>
    <dgm:cxn modelId="{62497AC1-16F3-4D30-9101-F6F2B9AD4D79}" type="presParOf" srcId="{667D1255-5853-440D-9CF4-9E2F5AB72772}" destId="{FDCDB795-E409-4B96-BB76-5FA9A961E2FA}" srcOrd="0" destOrd="0" presId="urn:microsoft.com/office/officeart/2005/8/layout/vList4#31"/>
    <dgm:cxn modelId="{9858FF1C-9DC2-4E84-A47B-0CC81FE48DF5}" type="presParOf" srcId="{667D1255-5853-440D-9CF4-9E2F5AB72772}" destId="{1F1B60F2-9CDD-4EC6-ADB5-E137DE3E52CF}" srcOrd="1" destOrd="0" presId="urn:microsoft.com/office/officeart/2005/8/layout/vList4#31"/>
    <dgm:cxn modelId="{C83997CB-4F2A-4D0D-8708-79BE2265A634}" type="presParOf" srcId="{667D1255-5853-440D-9CF4-9E2F5AB72772}" destId="{17709E14-2F79-48FA-88A2-0C30C4AB150A}" srcOrd="2" destOrd="0" presId="urn:microsoft.com/office/officeart/2005/8/layout/vList4#3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Melhor Mobilidade, Menos Tráfego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Do Local para o Global</a:t>
          </a:r>
          <a:endParaRPr lang="pt-BR" sz="24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9643891A-EEF0-4540-9C6A-56A086B4F435}">
      <dgm:prSet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Ação Local para a Saúde</a:t>
          </a:r>
        </a:p>
      </dgm:t>
    </dgm:pt>
    <dgm:pt modelId="{90BD58AB-DB99-4116-90A0-2E7DF9381709}" type="parTrans" cxnId="{5F42779B-C38B-4111-91BC-F9E0326CCC1A}">
      <dgm:prSet/>
      <dgm:spPr/>
      <dgm:t>
        <a:bodyPr/>
        <a:lstStyle/>
        <a:p>
          <a:endParaRPr lang="pt-BR"/>
        </a:p>
      </dgm:t>
    </dgm:pt>
    <dgm:pt modelId="{572EE713-C8A4-414E-83FC-DB66647D04D2}" type="sibTrans" cxnId="{5F42779B-C38B-4111-91BC-F9E0326CCC1A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5A8098D8-D494-4880-BE87-8BF032C6C6D6}" type="pres">
      <dgm:prSet presAssocID="{9643891A-EEF0-4540-9C6A-56A086B4F435}" presName="comp" presStyleCnt="0"/>
      <dgm:spPr/>
    </dgm:pt>
    <dgm:pt modelId="{E1F27A68-4D76-4900-9F69-76CD182A26D6}" type="pres">
      <dgm:prSet presAssocID="{9643891A-EEF0-4540-9C6A-56A086B4F435}" presName="box" presStyleLbl="node1" presStyleIdx="1" presStyleCnt="3"/>
      <dgm:spPr/>
      <dgm:t>
        <a:bodyPr/>
        <a:lstStyle/>
        <a:p>
          <a:endParaRPr lang="pt-BR"/>
        </a:p>
      </dgm:t>
    </dgm:pt>
    <dgm:pt modelId="{4067D313-3148-4998-B752-C295D06214FD}" type="pres">
      <dgm:prSet presAssocID="{9643891A-EEF0-4540-9C6A-56A086B4F43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16655A1-B3A2-4F1B-9B01-3F5BC2626329}" type="pres">
      <dgm:prSet presAssocID="{9643891A-EEF0-4540-9C6A-56A086B4F43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E35F1A-AEA7-4FAF-BC8F-2061EBA245F9}" type="pres">
      <dgm:prSet presAssocID="{572EE713-C8A4-414E-83FC-DB66647D04D2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2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09501D1-4D76-4E57-9499-F97264432E39}" type="pres">
      <dgm:prSet presAssocID="{10A2324D-03F8-481D-91C2-12D7E5B8B8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0BC80D-297D-4687-AF59-07D809129B68}" type="presOf" srcId="{10A2324D-03F8-481D-91C2-12D7E5B8B855}" destId="{8E8EB1C2-65F2-4FDF-A4B2-4DB048EAF384}" srcOrd="0" destOrd="0" presId="urn:microsoft.com/office/officeart/2005/8/layout/vList4#32"/>
    <dgm:cxn modelId="{F98DADBD-1CC7-477E-B53D-FD66C75068E0}" type="presOf" srcId="{7E62F26D-53B0-491D-91E7-31CEB4A011C9}" destId="{3FEBEAC1-68B4-4846-83F9-49C44FB050EC}" srcOrd="0" destOrd="0" presId="urn:microsoft.com/office/officeart/2005/8/layout/vList4#32"/>
    <dgm:cxn modelId="{8875223C-26B4-421C-8B38-6EFE840FE6C3}" type="presOf" srcId="{10A2324D-03F8-481D-91C2-12D7E5B8B855}" destId="{609501D1-4D76-4E57-9499-F97264432E39}" srcOrd="1" destOrd="0" presId="urn:microsoft.com/office/officeart/2005/8/layout/vList4#32"/>
    <dgm:cxn modelId="{D284AA35-E535-47DD-9B40-C364739F285E}" srcId="{7E62F26D-53B0-491D-91E7-31CEB4A011C9}" destId="{10A2324D-03F8-481D-91C2-12D7E5B8B855}" srcOrd="2" destOrd="0" parTransId="{FE7186CC-6467-4C41-996E-410BAB7BC9A7}" sibTransId="{A93BA7DE-9011-481E-B256-9D32DBC621E7}"/>
    <dgm:cxn modelId="{5F42779B-C38B-4111-91BC-F9E0326CCC1A}" srcId="{7E62F26D-53B0-491D-91E7-31CEB4A011C9}" destId="{9643891A-EEF0-4540-9C6A-56A086B4F435}" srcOrd="1" destOrd="0" parTransId="{90BD58AB-DB99-4116-90A0-2E7DF9381709}" sibTransId="{572EE713-C8A4-414E-83FC-DB66647D04D2}"/>
    <dgm:cxn modelId="{28C989CA-4DC2-45E1-A8EA-EB4E04DB7602}" type="presOf" srcId="{9643891A-EEF0-4540-9C6A-56A086B4F435}" destId="{E1F27A68-4D76-4900-9F69-76CD182A26D6}" srcOrd="0" destOrd="0" presId="urn:microsoft.com/office/officeart/2005/8/layout/vList4#32"/>
    <dgm:cxn modelId="{257CE213-F22F-4466-A664-D43208C6E68B}" type="presOf" srcId="{91228447-3F06-4C5F-8D29-AB194C3F8D2B}" destId="{30D9EC5C-0A6D-4182-AC00-AE6678F18CFC}" srcOrd="0" destOrd="0" presId="urn:microsoft.com/office/officeart/2005/8/layout/vList4#32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D80D69C7-B374-41C4-858B-3A0506A089C1}" type="presOf" srcId="{91228447-3F06-4C5F-8D29-AB194C3F8D2B}" destId="{469E2777-0E14-4311-8A45-FDB47F1B1111}" srcOrd="1" destOrd="0" presId="urn:microsoft.com/office/officeart/2005/8/layout/vList4#32"/>
    <dgm:cxn modelId="{BF85BE24-93C5-4F50-B846-9CC02807B38E}" type="presOf" srcId="{9643891A-EEF0-4540-9C6A-56A086B4F435}" destId="{616655A1-B3A2-4F1B-9B01-3F5BC2626329}" srcOrd="1" destOrd="0" presId="urn:microsoft.com/office/officeart/2005/8/layout/vList4#32"/>
    <dgm:cxn modelId="{DF2DA94B-82D2-4F7E-B116-1FCB9C4994E7}" type="presParOf" srcId="{3FEBEAC1-68B4-4846-83F9-49C44FB050EC}" destId="{47088407-2B2A-40C2-A996-E6CC4DC99D1A}" srcOrd="0" destOrd="0" presId="urn:microsoft.com/office/officeart/2005/8/layout/vList4#32"/>
    <dgm:cxn modelId="{39B1474B-F757-459B-BF5E-B9F5EE44EE4B}" type="presParOf" srcId="{47088407-2B2A-40C2-A996-E6CC4DC99D1A}" destId="{30D9EC5C-0A6D-4182-AC00-AE6678F18CFC}" srcOrd="0" destOrd="0" presId="urn:microsoft.com/office/officeart/2005/8/layout/vList4#32"/>
    <dgm:cxn modelId="{9EE6D439-8052-49A7-B094-EB9D33F15194}" type="presParOf" srcId="{47088407-2B2A-40C2-A996-E6CC4DC99D1A}" destId="{D2E8D6B0-9877-4AF7-94F0-4A5AB5646E1D}" srcOrd="1" destOrd="0" presId="urn:microsoft.com/office/officeart/2005/8/layout/vList4#32"/>
    <dgm:cxn modelId="{D7ACD139-6257-47F9-BED2-D76EA0D62B9A}" type="presParOf" srcId="{47088407-2B2A-40C2-A996-E6CC4DC99D1A}" destId="{469E2777-0E14-4311-8A45-FDB47F1B1111}" srcOrd="2" destOrd="0" presId="urn:microsoft.com/office/officeart/2005/8/layout/vList4#32"/>
    <dgm:cxn modelId="{AAB1269B-5869-4259-B1B5-D8E65594909B}" type="presParOf" srcId="{3FEBEAC1-68B4-4846-83F9-49C44FB050EC}" destId="{735E179D-8725-4AD1-9977-88B4FA296665}" srcOrd="1" destOrd="0" presId="urn:microsoft.com/office/officeart/2005/8/layout/vList4#32"/>
    <dgm:cxn modelId="{16231FFF-63D4-4A42-B9BF-3941BF46ABA8}" type="presParOf" srcId="{3FEBEAC1-68B4-4846-83F9-49C44FB050EC}" destId="{5A8098D8-D494-4880-BE87-8BF032C6C6D6}" srcOrd="2" destOrd="0" presId="urn:microsoft.com/office/officeart/2005/8/layout/vList4#32"/>
    <dgm:cxn modelId="{0B2649D1-9095-4FE5-B6B6-E0B4CB5352C1}" type="presParOf" srcId="{5A8098D8-D494-4880-BE87-8BF032C6C6D6}" destId="{E1F27A68-4D76-4900-9F69-76CD182A26D6}" srcOrd="0" destOrd="0" presId="urn:microsoft.com/office/officeart/2005/8/layout/vList4#32"/>
    <dgm:cxn modelId="{16360F62-9BD1-4E5A-A12F-382A84A2D3DA}" type="presParOf" srcId="{5A8098D8-D494-4880-BE87-8BF032C6C6D6}" destId="{4067D313-3148-4998-B752-C295D06214FD}" srcOrd="1" destOrd="0" presId="urn:microsoft.com/office/officeart/2005/8/layout/vList4#32"/>
    <dgm:cxn modelId="{3C8A6B4C-C5DE-4EBD-8EEA-99C029C0F8EC}" type="presParOf" srcId="{5A8098D8-D494-4880-BE87-8BF032C6C6D6}" destId="{616655A1-B3A2-4F1B-9B01-3F5BC2626329}" srcOrd="2" destOrd="0" presId="urn:microsoft.com/office/officeart/2005/8/layout/vList4#32"/>
    <dgm:cxn modelId="{6BFBA2F7-B5C0-4D3D-A47B-9161367834FA}" type="presParOf" srcId="{3FEBEAC1-68B4-4846-83F9-49C44FB050EC}" destId="{54E35F1A-AEA7-4FAF-BC8F-2061EBA245F9}" srcOrd="3" destOrd="0" presId="urn:microsoft.com/office/officeart/2005/8/layout/vList4#32"/>
    <dgm:cxn modelId="{204EE830-3160-41DE-921D-8EF9E0E1A374}" type="presParOf" srcId="{3FEBEAC1-68B4-4846-83F9-49C44FB050EC}" destId="{8D0AD839-5F14-4E38-BCCB-7B550500330C}" srcOrd="4" destOrd="0" presId="urn:microsoft.com/office/officeart/2005/8/layout/vList4#32"/>
    <dgm:cxn modelId="{A1240BB6-9CC0-4E9F-A2CD-F99187B2E3F8}" type="presParOf" srcId="{8D0AD839-5F14-4E38-BCCB-7B550500330C}" destId="{8E8EB1C2-65F2-4FDF-A4B2-4DB048EAF384}" srcOrd="0" destOrd="0" presId="urn:microsoft.com/office/officeart/2005/8/layout/vList4#32"/>
    <dgm:cxn modelId="{0CAA1424-DAF6-4EFD-8ECB-B99C50E14EC5}" type="presParOf" srcId="{8D0AD839-5F14-4E38-BCCB-7B550500330C}" destId="{FF790944-CE7F-4E30-8A2B-0904E79FDD3B}" srcOrd="1" destOrd="0" presId="urn:microsoft.com/office/officeart/2005/8/layout/vList4#32"/>
    <dgm:cxn modelId="{44E810AF-87E2-422B-A11E-0142833C59E9}" type="presParOf" srcId="{8D0AD839-5F14-4E38-BCCB-7B550500330C}" destId="{609501D1-4D76-4E57-9499-F97264432E39}" srcOrd="2" destOrd="0" presId="urn:microsoft.com/office/officeart/2005/8/layout/vList4#3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3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3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583D-B359-4DA8-9C45-0DFFC978A4A5}" type="datetimeFigureOut">
              <a:rPr lang="pt-BR" smtClean="0"/>
              <a:pPr/>
              <a:t>22/06/2015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77E6C-CB2E-4990-83BE-08DFFC93D1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3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8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82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81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41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BAD46-4130-47C1-A6FB-440FFB401772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92B4-B0F5-4987-B7FA-D700155100A8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5AD0E-1987-4B9F-84BF-5DD23CAA5B34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B027-7541-4456-A03B-4D19ED68769F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BFAE-F3B1-4F05-8D9B-AFE81938EF97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173B6-7F95-4630-BFC4-667192C02245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B3B51-1622-4DC3-B1CD-BBF27AAF97B7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EE7A-716C-46B6-B190-4FFDA588D233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C6FF-9D13-4206-A5D3-4D79944678E1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E637-4707-4C91-B0F5-AAF645DE9262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29F0-4ADD-450D-899F-9C2D9A1AEECC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2ABD36-32EF-40A7-9C1E-62F809E9BE96}" type="slidenum">
              <a:rPr lang="es-ES" altLang="pt-BR"/>
              <a:pPr>
                <a:defRPr/>
              </a:pPr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66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boas-pratic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6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hyperlink" Target="http://www.cidadessustentaveis.org.br/sites/default/files/gps/arquivos/guiagps-cidadessustentavei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downloads/publicacoes/publicacao-metas-de-sustentabilidade-municipios-brasileiro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6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downloads/arquivos/guia-uso-sistema-indicador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" TargetMode="External"/><Relationship Id="rId2" Type="http://schemas.openxmlformats.org/officeDocument/2006/relationships/hyperlink" Target="http://www.nossasaopaulo.org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o%20andamento%20e%20a%20conclus&#227;o%20das%20metas%20definidas%20pela%20administra&#231;&#227;o%20municipal%20podem%20ser%20acompanhados%20no%20site%20Planeja%20Sampa%20(http:/planejasampa.prefeitura.sp.gov.br/).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deolhonasmetas.org.br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53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ítulo 1"/>
          <p:cNvSpPr>
            <a:spLocks noGrp="1"/>
          </p:cNvSpPr>
          <p:nvPr>
            <p:ph type="ctrTitle"/>
          </p:nvPr>
        </p:nvSpPr>
        <p:spPr>
          <a:xfrm>
            <a:off x="1115616" y="2999081"/>
            <a:ext cx="7386662" cy="1870079"/>
          </a:xfrm>
        </p:spPr>
        <p:txBody>
          <a:bodyPr/>
          <a:lstStyle/>
          <a:p>
            <a:r>
              <a:rPr lang="pt-BR" b="1" spc="-150" dirty="0" smtClean="0">
                <a:latin typeface="Calibri" pitchFamily="34" charset="0"/>
              </a:rPr>
              <a:t>Cidades Justas, Democráticas e Sustentáveis </a:t>
            </a:r>
            <a:br>
              <a:rPr lang="pt-BR" b="1" spc="-150" dirty="0" smtClean="0">
                <a:latin typeface="Calibri" pitchFamily="34" charset="0"/>
              </a:rPr>
            </a:br>
            <a:r>
              <a:rPr lang="pt-BR" b="1" spc="-150" dirty="0" smtClean="0">
                <a:latin typeface="Calibri" pitchFamily="34" charset="0"/>
              </a:rPr>
              <a:t> </a:t>
            </a:r>
            <a:br>
              <a:rPr lang="pt-BR" b="1" spc="-150" dirty="0" smtClean="0">
                <a:latin typeface="Calibri" pitchFamily="34" charset="0"/>
              </a:rPr>
            </a:br>
            <a:r>
              <a:rPr lang="pt-BR" b="1" spc="-150" dirty="0" smtClean="0">
                <a:latin typeface="Calibri" pitchFamily="34" charset="0"/>
              </a:rPr>
              <a:t>História e metodologia da </a:t>
            </a:r>
            <a:br>
              <a:rPr lang="pt-BR" b="1" spc="-150" dirty="0" smtClean="0">
                <a:latin typeface="Calibri" pitchFamily="34" charset="0"/>
              </a:rPr>
            </a:br>
            <a:r>
              <a:rPr lang="pt-BR" b="1" spc="-150" dirty="0" smtClean="0">
                <a:latin typeface="Calibri" pitchFamily="34" charset="0"/>
              </a:rPr>
              <a:t>Rede Nossa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7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PRIMEIROS PASSOS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Grupo  de lideranças visita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Bogotá,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que vivia um período de significativas mudanças, administrativas e socioculturais.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22748"/>
            <a:ext cx="3960440" cy="2640293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METODOLOGIA</a:t>
            </a:r>
            <a:r>
              <a:rPr lang="pt-BR" sz="2400" b="1" dirty="0">
                <a:sym typeface="Wingdings" pitchFamily="2" charset="2"/>
              </a:rPr>
              <a:t> 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451660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Gerar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exemplaridade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Organizar ou participar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campanhas de mobilização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quem tenham como objetivo o bem da cidade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Dar transparência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divulgação ao máximo de dados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Construir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Observatório Cidadão</a:t>
            </a:r>
          </a:p>
          <a:p>
            <a:pPr>
              <a:buFont typeface="Wingdings" pitchFamily="2" charset="2"/>
              <a:buChar char="ü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(...)</a:t>
            </a:r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METODOLOGIA</a:t>
            </a:r>
            <a:r>
              <a:rPr lang="pt-BR" sz="2400" b="1" dirty="0">
                <a:sym typeface="Wingdings" pitchFamily="2" charset="2"/>
              </a:rPr>
              <a:t> 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14856" y="2228086"/>
            <a:ext cx="7429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Construir um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Portal de Notícias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firmar laços com jornalistas e meios de comunicação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Realizar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pesquisas de percepção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com institutos de pesquisas ou universidades.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Ampliar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incidência política da sociedade: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melhores instrumentos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de planejamento e gestão na administração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Trabalhar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implantação do Programa de 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METODOLOGIA</a:t>
            </a:r>
            <a:r>
              <a:rPr lang="pt-BR" sz="2400" b="1" dirty="0">
                <a:sym typeface="Wingdings" pitchFamily="2" charset="2"/>
              </a:rPr>
              <a:t> 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1958637"/>
            <a:ext cx="74295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Mostrar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conquistas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Apresentar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ferramentas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para outros movimentos e municípios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Acompanhar o dia-a-dia da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Câmara.</a:t>
            </a:r>
          </a:p>
          <a:p>
            <a:pPr>
              <a:buFont typeface="Wingdings" pitchFamily="2" charset="2"/>
              <a:buChar char="ü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b="1" dirty="0"/>
          </a:p>
        </p:txBody>
      </p:sp>
      <p:pic>
        <p:nvPicPr>
          <p:cNvPr id="6" name="Imagem 5" descr="imag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523245"/>
            <a:ext cx="3666515" cy="171988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214423"/>
            <a:ext cx="7715304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objetivo é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sensibilizar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mobilizar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as cidades brasileiras para que se desenvolvam de forma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econômica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ambientalmente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sustentável.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441136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Foi lançado, em 2011,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pela 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em parceria com a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Rede Social Brasileira por Cidades Justas, Democráticas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Sustentáveis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Instituto Ethos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513144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Com foco nas eleições municipais de 2012, o programa incorporou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plataforma Cidades Sustentáveis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desenvolvida no ano anterior e inovou ao apresentar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ferramentas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para o comprometimento dos candidatos e o acompanhamento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sociedade civil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513144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Indicadores: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fundamentais para o desenvolvimento, a execução e a avaliação de políticas públicas que visem ao planejamento de cidades mais sustentáveis.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Programa Cidades Sustentáveis possui mais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300 indicadores.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513144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O objetivo é comprometer os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candidatos e os prefeitos eleitos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com uma plataforma de desenvolvimento sustentável.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plataforma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é composta de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12 eixos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cada eixo é desdobrado em vários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itens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cada item relacionado a um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indicador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cada indicador 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um caso exemplar ou uma referência.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0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9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928670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979712" y="3068960"/>
          <a:ext cx="525641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971600" y="232971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EIXOS DO PROGRAMA  CIDADES SUSTENTÁVEIS</a:t>
            </a:r>
          </a:p>
        </p:txBody>
      </p:sp>
      <p:pic>
        <p:nvPicPr>
          <p:cNvPr id="12" name="Imagem 11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928670"/>
            <a:ext cx="7715304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979882" y="2996952"/>
          <a:ext cx="518440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971600" y="2330877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EIXOS DO PROGRAMA  CIDADES SUSTENTÁVEIS</a:t>
            </a:r>
          </a:p>
          <a:p>
            <a:pPr algn="ctr"/>
            <a:endParaRPr lang="pt-BR" sz="2800" dirty="0"/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3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PRIMEIROS PASSOS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Este grupo conheceu o movimento </a:t>
            </a:r>
            <a:r>
              <a:rPr lang="pt-BR" sz="2400" b="1" i="1" dirty="0" smtClean="0">
                <a:latin typeface="Calibri" pitchFamily="34" charset="0"/>
                <a:cs typeface="Calibri" pitchFamily="34" charset="0"/>
              </a:rPr>
              <a:t>Bogotá como vamos?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que faz o monitoramento da qualidade de vida da cidade por meio de indicadores, técnica e pesquisas de percepção.</a:t>
            </a: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foto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2471" y="3741413"/>
            <a:ext cx="3639058" cy="2495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928670"/>
            <a:ext cx="7715304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1835696" y="2953430"/>
          <a:ext cx="5400430" cy="321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899592" y="22768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EIXOS DO PROGRAMA CIDADES SUSTENTÁVEIS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1000108"/>
            <a:ext cx="7715304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334213386"/>
              </p:ext>
            </p:extLst>
          </p:nvPr>
        </p:nvGraphicFramePr>
        <p:xfrm>
          <a:off x="1979712" y="3068960"/>
          <a:ext cx="525641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827584" y="240172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EIXOS DO PROGRAMA CIDADES SUSTENTÁVEIS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41569" y="260648"/>
            <a:ext cx="7704856" cy="61653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000108"/>
            <a:ext cx="7459192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2298467"/>
            <a:ext cx="2232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endParaRPr lang="pt-BR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INDICADORES </a:t>
            </a:r>
            <a:r>
              <a:rPr lang="pt-BR" sz="2400" b="1" dirty="0">
                <a:latin typeface="Calibri" pitchFamily="34" charset="0"/>
              </a:rPr>
              <a:t>POR EIXO DO </a:t>
            </a:r>
          </a:p>
          <a:p>
            <a:pPr algn="ctr">
              <a:buFontTx/>
              <a:buNone/>
            </a:pPr>
            <a:r>
              <a:rPr lang="pt-BR" sz="2400" b="1" dirty="0">
                <a:latin typeface="Calibri" pitchFamily="34" charset="0"/>
              </a:rPr>
              <a:t>PROGRAMA </a:t>
            </a:r>
          </a:p>
          <a:p>
            <a:pPr algn="ctr">
              <a:buFontTx/>
              <a:buNone/>
            </a:pPr>
            <a:r>
              <a:rPr lang="pt-BR" sz="2400" b="1" dirty="0">
                <a:latin typeface="Calibri" pitchFamily="34" charset="0"/>
              </a:rPr>
              <a:t>CIDADES SUSTENTÁVEIS</a:t>
            </a:r>
          </a:p>
          <a:p>
            <a:endParaRPr lang="pt-BR" sz="2400" dirty="0">
              <a:latin typeface="Calibri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476672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1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577601"/>
            <a:ext cx="4032448" cy="4803727"/>
          </a:xfrm>
          <a:prstGeom prst="rect">
            <a:avLst/>
          </a:prstGeom>
        </p:spPr>
      </p:pic>
      <p:pic>
        <p:nvPicPr>
          <p:cNvPr id="11" name="Imagem 10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548680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441136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para que o processo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de desenvolvimento sustentável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se consolide e os resultados possam ser comprovados.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971600" y="2311712"/>
            <a:ext cx="73866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585152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Boas práticas: referências nacionais e internacionais de excelência.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http://www.cidadessustentaveis.org.br/boas-praticas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441136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Carta Compromisso: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direcionada os candidatos às prefeituras para registrar o comprometimento dos possíveis futuros gestores com o desenvolvimento justo e sustentável nas cidades.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548680"/>
            <a:ext cx="7643866" cy="5357850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Campanha realizada em 2012;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Foi desenvolvida por organizações da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sociedade civil ;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Convidou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eleitores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 votarem em candidatos a prefeito comprometidos com a sustentabilidade;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Direcionada também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candidatos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às prefeituras nas eleições daquele ano pela adoção de plataformas com programas eleitorais.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187624" y="21857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CAMPANHA EU VOTO SUSTENTÁVEL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83375"/>
            <a:ext cx="7643866" cy="5441969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Teve a participação de figuras</a:t>
            </a: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públicas como o atleta Raí Oliveira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atores da Rede Globo:</a:t>
            </a:r>
          </a:p>
        </p:txBody>
      </p:sp>
      <p:pic>
        <p:nvPicPr>
          <p:cNvPr id="6" name="Imagem 5" descr="euv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3122005"/>
            <a:ext cx="2232248" cy="3086194"/>
          </a:xfrm>
          <a:prstGeom prst="rect">
            <a:avLst/>
          </a:prstGeom>
        </p:spPr>
      </p:pic>
      <p:pic>
        <p:nvPicPr>
          <p:cNvPr id="7" name="Imagem 6" descr="euvotocampan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353786"/>
            <a:ext cx="2636366" cy="1837467"/>
          </a:xfrm>
          <a:prstGeom prst="rect">
            <a:avLst/>
          </a:prstGeom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1187624" y="21857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CAMPANHA EU VOTO SUSTENTÁVEL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299399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Resultados: </a:t>
            </a:r>
          </a:p>
          <a:p>
            <a:pPr>
              <a:buFontTx/>
              <a:buNone/>
            </a:pP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Cidades </a:t>
            </a:r>
            <a:r>
              <a:rPr lang="pt-BR" sz="2400" dirty="0">
                <a:latin typeface="Calibri" panose="020F0502020204030204" pitchFamily="34" charset="0"/>
              </a:rPr>
              <a:t>Metrópoles: 15 cidades (20% da </a:t>
            </a:r>
            <a:r>
              <a:rPr lang="pt-BR" sz="2400" dirty="0" smtClean="0">
                <a:latin typeface="Calibri" panose="020F0502020204030204" pitchFamily="34" charset="0"/>
              </a:rPr>
              <a:t>pop. </a:t>
            </a:r>
            <a:r>
              <a:rPr lang="pt-BR" sz="2400" dirty="0">
                <a:latin typeface="Calibri" panose="020F0502020204030204" pitchFamily="34" charset="0"/>
              </a:rPr>
              <a:t>brasileira)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Cidades Grandes: 9 cidades (3% da </a:t>
            </a:r>
            <a:r>
              <a:rPr lang="pt-BR" sz="2400" dirty="0" smtClean="0">
                <a:latin typeface="Calibri" panose="020F0502020204030204" pitchFamily="34" charset="0"/>
              </a:rPr>
              <a:t>pop. brasileira</a:t>
            </a:r>
            <a:r>
              <a:rPr lang="pt-BR" sz="2400" dirty="0">
                <a:latin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Cidades Médias: 60 cidades (7% da </a:t>
            </a:r>
            <a:r>
              <a:rPr lang="pt-BR" sz="2400" dirty="0" smtClean="0">
                <a:latin typeface="Calibri" panose="020F0502020204030204" pitchFamily="34" charset="0"/>
              </a:rPr>
              <a:t>pop. brasileira</a:t>
            </a:r>
            <a:r>
              <a:rPr lang="pt-BR" sz="2400" dirty="0">
                <a:latin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Cidades Pequenas: 191 cidades (3% da </a:t>
            </a:r>
            <a:r>
              <a:rPr lang="pt-BR" sz="2400" dirty="0" smtClean="0">
                <a:latin typeface="Calibri" panose="020F0502020204030204" pitchFamily="34" charset="0"/>
              </a:rPr>
              <a:t>pop. brasileira</a:t>
            </a:r>
            <a:r>
              <a:rPr lang="pt-BR" sz="2400" dirty="0">
                <a:latin typeface="Calibri" panose="020F0502020204030204" pitchFamily="34" charset="0"/>
              </a:rPr>
              <a:t>)</a:t>
            </a: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371407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Resultados: </a:t>
            </a:r>
          </a:p>
          <a:p>
            <a:pPr algn="ctr">
              <a:buFontTx/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21 </a:t>
            </a:r>
            <a:r>
              <a:rPr lang="pt-BR" sz="2400" b="1" dirty="0">
                <a:latin typeface="Calibri" panose="020F0502020204030204" pitchFamily="34" charset="0"/>
              </a:rPr>
              <a:t>Capitais </a:t>
            </a:r>
            <a:r>
              <a:rPr lang="pt-BR" sz="2400" b="1" dirty="0" smtClean="0">
                <a:latin typeface="Calibri" panose="020F0502020204030204" pitchFamily="34" charset="0"/>
              </a:rPr>
              <a:t>signatárias</a:t>
            </a:r>
          </a:p>
          <a:p>
            <a:pPr algn="ctr">
              <a:buFontTx/>
              <a:buNone/>
            </a:pPr>
            <a:endParaRPr lang="pt-BR" sz="2400" b="1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População </a:t>
            </a:r>
            <a:r>
              <a:rPr lang="pt-BR" sz="2400" dirty="0">
                <a:latin typeface="Calibri" panose="020F0502020204030204" pitchFamily="34" charset="0"/>
              </a:rPr>
              <a:t>Cidades Signatárias 2014: 67.553.830</a:t>
            </a:r>
          </a:p>
          <a:p>
            <a:pPr>
              <a:buFontTx/>
              <a:buNone/>
            </a:pPr>
            <a:r>
              <a:rPr lang="pt-BR" sz="2400" dirty="0">
                <a:latin typeface="Calibri" panose="020F0502020204030204" pitchFamily="34" charset="0"/>
              </a:rPr>
              <a:t>População brasileira 2014: 202.768.562</a:t>
            </a:r>
          </a:p>
          <a:p>
            <a:pPr>
              <a:buFontTx/>
              <a:buNone/>
            </a:pPr>
            <a:r>
              <a:rPr lang="pt-BR" sz="2400" dirty="0">
                <a:latin typeface="Calibri" panose="020F0502020204030204" pitchFamily="34" charset="0"/>
              </a:rPr>
              <a:t>Porcentagem da população Cidades Signatárias: 33%</a:t>
            </a: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4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3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POR QUE SÃO PAULO?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Pela sua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dimensão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complexidade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Pela concentração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problemas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que podem ser encontrados no resto do país,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Pela sua capacidade de gerar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exemplaridade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/>
          </a:p>
        </p:txBody>
      </p:sp>
      <p:pic>
        <p:nvPicPr>
          <p:cNvPr id="6" name="Imagem 5" descr="ciclov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895400"/>
            <a:ext cx="4286257" cy="234191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400" b="1" dirty="0" smtClean="0">
                <a:latin typeface="Calibri" panose="020F0502020204030204" pitchFamily="34" charset="0"/>
              </a:rPr>
              <a:t>Capacitação:  </a:t>
            </a:r>
            <a:r>
              <a:rPr lang="pt-BR" sz="2400" dirty="0" smtClean="0">
                <a:latin typeface="Calibri" panose="020F0502020204030204" pitchFamily="34" charset="0"/>
              </a:rPr>
              <a:t>governos municipais passaram a requisitar à Secretaria Executiva do Programa Cidades Sustentáveis uma continuidade das parcerias estabelecidas, principalmente na capacitação de técnicos e gestores das prefeituras.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O objetivos dessas </a:t>
            </a:r>
            <a:r>
              <a:rPr lang="pt-BR" sz="2400" b="1" dirty="0" smtClean="0">
                <a:latin typeface="Calibri" panose="020F0502020204030204" pitchFamily="34" charset="0"/>
              </a:rPr>
              <a:t>capacitações</a:t>
            </a:r>
            <a:r>
              <a:rPr lang="pt-BR" sz="2400" dirty="0" smtClean="0">
                <a:latin typeface="Calibri" panose="020F0502020204030204" pitchFamily="34" charset="0"/>
              </a:rPr>
              <a:t> é aprofundar o conhecimento sobre o </a:t>
            </a:r>
            <a:r>
              <a:rPr lang="pt-BR" sz="2400" b="1" dirty="0" smtClean="0">
                <a:latin typeface="Calibri" panose="020F0502020204030204" pitchFamily="34" charset="0"/>
              </a:rPr>
              <a:t>programa</a:t>
            </a:r>
            <a:r>
              <a:rPr lang="pt-BR" sz="2400" dirty="0" smtClean="0">
                <a:latin typeface="Calibri" panose="020F0502020204030204" pitchFamily="34" charset="0"/>
              </a:rPr>
              <a:t> e a utilização de sua </a:t>
            </a:r>
            <a:r>
              <a:rPr lang="pt-BR" sz="2400" b="1" dirty="0" smtClean="0">
                <a:latin typeface="Calibri" panose="020F0502020204030204" pitchFamily="34" charset="0"/>
              </a:rPr>
              <a:t>metodologia e software</a:t>
            </a:r>
            <a:r>
              <a:rPr lang="pt-BR" sz="2400" dirty="0" smtClean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1145826" y="836712"/>
            <a:ext cx="7314606" cy="5441969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</a:t>
            </a: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Para a realização das 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Capacitações, o Programa 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Cidades Sustentável criou o</a:t>
            </a:r>
          </a:p>
          <a:p>
            <a:pPr marL="0" indent="0"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“</a:t>
            </a:r>
            <a:r>
              <a:rPr lang="pt-BR" sz="2400" b="1" dirty="0">
                <a:latin typeface="Calibri" panose="020F0502020204030204" pitchFamily="34" charset="0"/>
              </a:rPr>
              <a:t>Guia Gestão Pública 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Sustentável”</a:t>
            </a:r>
            <a:r>
              <a:rPr lang="pt-BR" sz="2400" dirty="0" smtClean="0">
                <a:latin typeface="Calibri" panose="020F0502020204030204" pitchFamily="34" charset="0"/>
              </a:rPr>
              <a:t>, formado por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uma publicação e um 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conjunto de vídeos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Didáticos. </a:t>
            </a:r>
          </a:p>
          <a:p>
            <a:pPr marL="0" indent="0">
              <a:buNone/>
            </a:pP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04024"/>
            <a:ext cx="2833578" cy="40612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5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Ele </a:t>
            </a:r>
            <a:r>
              <a:rPr lang="pt-BR" sz="2400" dirty="0">
                <a:latin typeface="Calibri" panose="020F0502020204030204" pitchFamily="34" charset="0"/>
              </a:rPr>
              <a:t>apresenta um modelo de </a:t>
            </a:r>
            <a:r>
              <a:rPr lang="pt-BR" sz="2400" b="1" dirty="0">
                <a:latin typeface="Calibri" panose="020F0502020204030204" pitchFamily="34" charset="0"/>
              </a:rPr>
              <a:t>gestão pública </a:t>
            </a:r>
            <a:r>
              <a:rPr lang="pt-BR" sz="2400" dirty="0">
                <a:latin typeface="Calibri" panose="020F0502020204030204" pitchFamily="34" charset="0"/>
              </a:rPr>
              <a:t>sustentável e propõe a promoção, a partir das </a:t>
            </a:r>
            <a:r>
              <a:rPr lang="pt-BR" sz="2400" b="1" dirty="0">
                <a:latin typeface="Calibri" panose="020F0502020204030204" pitchFamily="34" charset="0"/>
              </a:rPr>
              <a:t>prefeituras</a:t>
            </a:r>
            <a:r>
              <a:rPr lang="pt-BR" sz="2400" dirty="0">
                <a:latin typeface="Calibri" panose="020F0502020204030204" pitchFamily="34" charset="0"/>
              </a:rPr>
              <a:t>, de sinergias entre os setores científico-tecnológico, sociocultural e institucional que harmonizem os processos e impactos do </a:t>
            </a:r>
            <a:r>
              <a:rPr lang="pt-BR" sz="2400" b="1" dirty="0">
                <a:latin typeface="Calibri" panose="020F0502020204030204" pitchFamily="34" charset="0"/>
              </a:rPr>
              <a:t>desenvolvimento em nível local, tornando-o </a:t>
            </a:r>
            <a:r>
              <a:rPr lang="pt-BR" sz="2400" b="1" dirty="0" smtClean="0">
                <a:latin typeface="Calibri" panose="020F0502020204030204" pitchFamily="34" charset="0"/>
              </a:rPr>
              <a:t>sustentável</a:t>
            </a:r>
            <a:r>
              <a:rPr lang="pt-BR" sz="24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O </a:t>
            </a:r>
            <a:r>
              <a:rPr lang="pt-BR" sz="2400" b="1" dirty="0">
                <a:latin typeface="Calibri" panose="020F0502020204030204" pitchFamily="34" charset="0"/>
              </a:rPr>
              <a:t>objetivo</a:t>
            </a:r>
            <a:r>
              <a:rPr lang="pt-BR" sz="2400" dirty="0">
                <a:latin typeface="Calibri" panose="020F0502020204030204" pitchFamily="34" charset="0"/>
              </a:rPr>
              <a:t> é estimular sempre a </a:t>
            </a:r>
            <a:r>
              <a:rPr lang="pt-BR" sz="2400" b="1" dirty="0">
                <a:latin typeface="Calibri" panose="020F0502020204030204" pitchFamily="34" charset="0"/>
              </a:rPr>
              <a:t>participação</a:t>
            </a:r>
            <a:r>
              <a:rPr lang="pt-BR" sz="2400" dirty="0">
                <a:latin typeface="Calibri" panose="020F0502020204030204" pitchFamily="34" charset="0"/>
              </a:rPr>
              <a:t> dos </a:t>
            </a:r>
            <a:r>
              <a:rPr lang="pt-BR" sz="2400" b="1" dirty="0">
                <a:latin typeface="Calibri" panose="020F0502020204030204" pitchFamily="34" charset="0"/>
              </a:rPr>
              <a:t>cidadãos</a:t>
            </a:r>
            <a:r>
              <a:rPr lang="pt-BR" sz="2400" dirty="0">
                <a:latin typeface="Calibri" panose="020F0502020204030204" pitchFamily="34" charset="0"/>
              </a:rPr>
              <a:t> como forma de contribuir para a melhoria da </a:t>
            </a:r>
            <a:r>
              <a:rPr lang="pt-BR" sz="2400" b="1" dirty="0">
                <a:latin typeface="Calibri" panose="020F0502020204030204" pitchFamily="34" charset="0"/>
              </a:rPr>
              <a:t>qualidade de vida </a:t>
            </a:r>
            <a:r>
              <a:rPr lang="pt-BR" sz="2400" dirty="0">
                <a:latin typeface="Calibri" panose="020F0502020204030204" pitchFamily="34" charset="0"/>
              </a:rPr>
              <a:t>de cada região, aproveitando a troca de informações e </a:t>
            </a:r>
            <a:r>
              <a:rPr lang="pt-BR" sz="2400" b="1" dirty="0">
                <a:latin typeface="Calibri" panose="020F0502020204030204" pitchFamily="34" charset="0"/>
              </a:rPr>
              <a:t>experiências</a:t>
            </a:r>
            <a:r>
              <a:rPr lang="pt-BR" sz="2400" dirty="0">
                <a:latin typeface="Calibri" panose="020F0502020204030204" pitchFamily="34" charset="0"/>
              </a:rPr>
              <a:t> em níveis local e global.</a:t>
            </a:r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2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O </a:t>
            </a:r>
            <a:r>
              <a:rPr lang="pt-BR" sz="2400" b="1" dirty="0">
                <a:latin typeface="Calibri" panose="020F0502020204030204" pitchFamily="34" charset="0"/>
              </a:rPr>
              <a:t>GPS</a:t>
            </a:r>
            <a:r>
              <a:rPr lang="pt-BR" sz="2400" dirty="0">
                <a:latin typeface="Calibri" panose="020F0502020204030204" pitchFamily="34" charset="0"/>
              </a:rPr>
              <a:t> é um guia de orientação de como implementar a </a:t>
            </a:r>
            <a:r>
              <a:rPr lang="pt-BR" sz="2400" b="1" dirty="0">
                <a:latin typeface="Calibri" panose="020F0502020204030204" pitchFamily="34" charset="0"/>
              </a:rPr>
              <a:t>Plataforma Cidades Sustentáveis</a:t>
            </a:r>
            <a:r>
              <a:rPr lang="pt-BR" sz="2400" dirty="0">
                <a:latin typeface="Calibri" panose="020F0502020204030204" pitchFamily="34" charset="0"/>
              </a:rPr>
              <a:t>. É composto de uma publicação, bastante detalhada, e de uma série de vídeos de orientação.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 algn="ctr">
              <a:buNone/>
            </a:pPr>
            <a:endParaRPr lang="pt-BR" sz="24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t-BR" sz="2400" b="1" dirty="0" smtClean="0">
                <a:latin typeface="Calibri" panose="020F0502020204030204" pitchFamily="34" charset="0"/>
              </a:rPr>
              <a:t>Guia </a:t>
            </a:r>
            <a:r>
              <a:rPr lang="pt-BR" sz="2400" b="1" dirty="0">
                <a:latin typeface="Calibri" panose="020F0502020204030204" pitchFamily="34" charset="0"/>
              </a:rPr>
              <a:t>Gestão Pública </a:t>
            </a:r>
            <a:r>
              <a:rPr lang="pt-BR" sz="2400" b="1" dirty="0" smtClean="0">
                <a:latin typeface="Calibri" panose="020F0502020204030204" pitchFamily="34" charset="0"/>
              </a:rPr>
              <a:t>Sustentável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31196"/>
            <a:ext cx="70199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6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2235503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mbria" pitchFamily="18" charset="0"/>
              </a:rPr>
              <a:t>     </a:t>
            </a:r>
            <a:r>
              <a:rPr lang="pt-BR" sz="2800" b="1" dirty="0" smtClean="0">
                <a:latin typeface="Calibri" pitchFamily="34" charset="0"/>
              </a:rPr>
              <a:t>GPS</a:t>
            </a:r>
            <a:endParaRPr lang="pt-BR" sz="2800" b="1" dirty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dd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898414"/>
            <a:ext cx="4176464" cy="3266889"/>
          </a:xfrm>
          <a:prstGeom prst="rect">
            <a:avLst/>
          </a:prstGeom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155383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Acesse o </a:t>
            </a:r>
            <a:r>
              <a:rPr lang="pt-BR" sz="2400" dirty="0">
                <a:latin typeface="Calibri" panose="020F0502020204030204" pitchFamily="34" charset="0"/>
              </a:rPr>
              <a:t>“Guia Gestão Pública Sustentável” </a:t>
            </a:r>
            <a:r>
              <a:rPr lang="pt-BR" sz="2400" dirty="0" smtClean="0">
                <a:latin typeface="Calibri" panose="020F0502020204030204" pitchFamily="34" charset="0"/>
              </a:rPr>
              <a:t>em</a:t>
            </a:r>
            <a:r>
              <a:rPr lang="pt-BR" sz="2400" dirty="0">
                <a:latin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pt-BR" sz="2400" dirty="0">
                <a:latin typeface="Calibri" panose="020F0502020204030204" pitchFamily="34" charset="0"/>
                <a:hlinkClick r:id="rId2"/>
              </a:rPr>
              <a:t>http://</a:t>
            </a: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www.cidadessustentaveis.org.br/sites/default/files/gps/arquivos/guiagps-cidadessustentaveis.pdf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2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443415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dirty="0" smtClean="0">
                <a:latin typeface="Cambria" pitchFamily="18" charset="0"/>
              </a:rPr>
              <a:t>	</a:t>
            </a:r>
            <a:r>
              <a:rPr lang="pt-BR" sz="2400" b="1" dirty="0" smtClean="0">
                <a:latin typeface="Calibri" pitchFamily="34" charset="0"/>
              </a:rPr>
              <a:t>METAS E REFERÊNCIAS</a:t>
            </a: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Os indicadores são importantes instrumentos para o desenvolvimento, a execução e a avaliação de políticas públicas no planejamento de cidades mais sustentáveis.</a:t>
            </a: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60718"/>
            <a:ext cx="7388250" cy="538065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PROPOSTAS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Unir esforços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em torno dos problemas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São Paulo;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Ampliar a capacidade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sociedade civil;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Chamar os políticos à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responsabilidade;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Influenciar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tomada de decisões da gestão pública;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Melhorar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programas de governo;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Ampliar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atuação da sociedade civil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nos mecanismos de transparência, participação, incidência política e controle sobre os poderes públicos. </a:t>
            </a:r>
          </a:p>
          <a:p>
            <a:pPr marL="0" indent="0" algn="r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(...)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299399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No entanto, </a:t>
            </a:r>
            <a:r>
              <a:rPr lang="pt-BR" sz="2400" dirty="0" smtClean="0">
                <a:latin typeface="Calibri" panose="020F0502020204030204" pitchFamily="34" charset="0"/>
              </a:rPr>
              <a:t>é </a:t>
            </a:r>
            <a:r>
              <a:rPr lang="pt-BR" sz="2400" dirty="0">
                <a:latin typeface="Calibri" panose="020F0502020204030204" pitchFamily="34" charset="0"/>
              </a:rPr>
              <a:t>necessário fixar metas de resultados para que o processo de desenvolvimento sustentável se consolide e os resultados possam ser comprovados, assim como é fundamental promover a participação da sociedade civil nas tomadas de decisões sobre a cidade. </a:t>
            </a: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7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Para isso, foi elaborada a publicação </a:t>
            </a:r>
            <a:r>
              <a:rPr lang="pt-BR" sz="2400" dirty="0">
                <a:latin typeface="Calibri" panose="020F0502020204030204" pitchFamily="34" charset="0"/>
              </a:rPr>
              <a:t>Metas de Sustentabilidade para os Municípios </a:t>
            </a:r>
            <a:r>
              <a:rPr lang="pt-BR" sz="2400" dirty="0" smtClean="0">
                <a:latin typeface="Calibri" panose="020F0502020204030204" pitchFamily="34" charset="0"/>
              </a:rPr>
              <a:t>Brasileiros: </a:t>
            </a: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pt-BR" sz="2400" dirty="0">
                <a:latin typeface="Calibri" panose="020F0502020204030204" pitchFamily="34" charset="0"/>
                <a:hlinkClick r:id="rId2"/>
              </a:rPr>
              <a:t>://</a:t>
            </a: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www.cidadessustentaveis.org.br/downloads/publicacoes/publicacao-metas-de-sustentabilidade-municipios-brasileiros.pdf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011367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5551"/>
            <a:ext cx="4661146" cy="3559753"/>
          </a:xfrm>
          <a:prstGeom prst="rect">
            <a:avLst/>
          </a:prstGeom>
        </p:spPr>
      </p:pic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0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00108"/>
            <a:ext cx="7674002" cy="5299092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PRÊMIO CIDADES SUSTENTÁVEIS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Prêmio tem abrangência nacional e teve a sua primeira edição em 2014, com a participação de 57 cidades de 15 estados brasileiros.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primeira edição, foram premiados 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melhores Observatórios por serem fundamentais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para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apurar 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indicadores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orientar para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mudanças necessárias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para mudar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cidade.</a:t>
            </a: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00108"/>
            <a:ext cx="7674002" cy="5299092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PRÊMIO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</a:rPr>
              <a:t>Para </a:t>
            </a:r>
            <a:r>
              <a:rPr lang="pt-BR" sz="2400" dirty="0" smtClean="0">
                <a:latin typeface="Calibri" panose="020F0502020204030204" pitchFamily="34" charset="0"/>
              </a:rPr>
              <a:t>isso, </a:t>
            </a:r>
            <a:r>
              <a:rPr lang="pt-BR" sz="2400" dirty="0">
                <a:latin typeface="Calibri" panose="020F0502020204030204" pitchFamily="34" charset="0"/>
              </a:rPr>
              <a:t>foi elaborada a publicação que orienta a instalação de </a:t>
            </a:r>
            <a:r>
              <a:rPr lang="pt-BR" sz="2400" dirty="0" smtClean="0">
                <a:latin typeface="Calibri" panose="020F0502020204030204" pitchFamily="34" charset="0"/>
              </a:rPr>
              <a:t>Observatórios que pode ser acessada em:</a:t>
            </a:r>
          </a:p>
          <a:p>
            <a:pPr marL="0" indent="0">
              <a:buNone/>
            </a:pP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pt-BR" sz="2400" dirty="0">
                <a:latin typeface="Calibri" panose="020F0502020204030204" pitchFamily="34" charset="0"/>
                <a:hlinkClick r:id="rId2"/>
              </a:rPr>
              <a:t>://</a:t>
            </a:r>
            <a:r>
              <a:rPr lang="pt-BR" sz="2400" dirty="0" smtClean="0">
                <a:latin typeface="Calibri" panose="020F0502020204030204" pitchFamily="34" charset="0"/>
                <a:hlinkClick r:id="rId2"/>
              </a:rPr>
              <a:t>www.cidadessustentaveis.org.br/downloads/arquivos/guia-uso-sistema-indicadores.pdf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908720"/>
            <a:ext cx="7818092" cy="5390480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PRÊMIO CIDADES SUSTENTÁVEIS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público restrito às prefeituras signatárias do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Programa Cidades Sustentáveis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Nas próximas edições serão premiadas as empresas que se destacam pelos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12 eixos do programa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Tx/>
              <a:buNone/>
            </a:pPr>
            <a:endParaRPr lang="pt-BR" dirty="0" smtClean="0"/>
          </a:p>
        </p:txBody>
      </p:sp>
      <p:pic>
        <p:nvPicPr>
          <p:cNvPr id="6" name="Imagem 5" descr="premi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4155" y="4437112"/>
            <a:ext cx="2352261" cy="1764197"/>
          </a:xfrm>
          <a:prstGeom prst="rect">
            <a:avLst/>
          </a:prstGeom>
        </p:spPr>
      </p:pic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142976"/>
            <a:ext cx="4896470" cy="4814416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Programa Cidades Sustentáveis realizou, em abril de 2015, uma conferência internacional com o tema “Políticas Públicas Inovadoras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”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1989366" cy="388801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23728" y="1107901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CONFERÊNCIA INTERNACIONAL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203848" y="2719040"/>
            <a:ext cx="5112568" cy="4526384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Objetivo: ressaltar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experiências bem sucedidas de políticas públicas implementadas em cidades do Brasil e do mundo.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1915677" cy="374399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99792" y="218570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CONFERÊNCIA INTERNACIONAL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647032"/>
            <a:ext cx="4896470" cy="4670400"/>
          </a:xfrm>
        </p:spPr>
        <p:txBody>
          <a:bodyPr/>
          <a:lstStyle/>
          <a:p>
            <a:pPr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Foram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convidados prefeitos de diversas cidades que apresentaram experiências concretas e de excelência de gestão.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1915677" cy="374399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843808" y="196967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CONFERÊNCIA INTERNACIONAL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771800" y="1432156"/>
            <a:ext cx="5544542" cy="844716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CONFERÊNCIA INTERNACIONAL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4679932" cy="3511321"/>
          </a:xfrm>
          <a:prstGeom prst="rect">
            <a:avLst/>
          </a:prstGeom>
        </p:spPr>
      </p:pic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6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09658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PRINCÍPIOS FUNDADORES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Aprender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experiências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exitosas;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Inovar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ousar nas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propostas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na forma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atuação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7" descr="cidadessustentavei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379791"/>
            <a:ext cx="3571900" cy="285752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699792" y="1360148"/>
            <a:ext cx="5688558" cy="700700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CONFERÊNCIA </a:t>
            </a:r>
            <a:r>
              <a:rPr lang="pt-BR" sz="2800" b="1" dirty="0">
                <a:latin typeface="Calibri" pitchFamily="34" charset="0"/>
                <a:sym typeface="Wingdings" pitchFamily="2" charset="2"/>
              </a:rPr>
              <a:t>INTERNACIONAL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4778999" cy="3585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1166924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REDE SOCIAL BRASILEIRA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Em 08 de julho de 2008, foi fundada, em Belo Horizonte, a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Rede Social Brasileira por Cidades Justas, Democráticas e Sustentáveis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rede é formada por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organizações apartidárias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inter-religiosas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Objetivo: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troca de informações e conhecimentos para apoiar e fortalecer cada experiência local. </a:t>
            </a:r>
          </a:p>
        </p:txBody>
      </p:sp>
      <p:pic>
        <p:nvPicPr>
          <p:cNvPr id="6" name="Imagem 5" descr="logotipo-rede-brasileira-CMYK-16x7c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840228"/>
            <a:ext cx="2873884" cy="12206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REDE SOCIAL BRASILEIRA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Fazem parte da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rede movimentos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iniciativas que buscam fomentar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qualidade de vida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nas cidades, envolvendo a sociedade e comprometendo governos com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desenvolvimento justo e sustentável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rede-brasileira-CMYK-16x7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840228"/>
            <a:ext cx="2873884" cy="122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REDE LATINOAMERICANA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Latino Americana por Cidades e Territórios Justos, Democráticos e Sustentáveis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foi criada em 2008.</a:t>
            </a:r>
          </a:p>
        </p:txBody>
      </p:sp>
      <p:pic>
        <p:nvPicPr>
          <p:cNvPr id="8" name="Imagem 7" descr="red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0385"/>
            <a:ext cx="3500462" cy="9404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18840"/>
            <a:ext cx="7818092" cy="560650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PEC DO PLANO DE METAS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Rede Nossa São Paulo </a:t>
            </a:r>
          </a:p>
          <a:p>
            <a:pPr marL="0" indent="0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Apresentou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PEC das Metas, </a:t>
            </a:r>
          </a:p>
          <a:p>
            <a:pPr marL="0" indent="0"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que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reivindica que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Plano </a:t>
            </a: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Metas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seja adotado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por </a:t>
            </a:r>
          </a:p>
          <a:p>
            <a:pPr marL="0" indent="0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todos os prefeitos, governadores</a:t>
            </a:r>
          </a:p>
          <a:p>
            <a:pPr marL="0" indent="0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pelo presidente da República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forma obrigatória, </a:t>
            </a: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previsto na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Constituição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Folhet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84784"/>
            <a:ext cx="3323451" cy="47148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None/>
            </a:pPr>
            <a:r>
              <a:rPr lang="pt-BR" sz="2400" b="1" dirty="0" smtClean="0">
                <a:latin typeface="Cambria" pitchFamily="18" charset="0"/>
                <a:cs typeface="Calibri" pitchFamily="34" charset="0"/>
              </a:rPr>
              <a:t>	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Mais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informações podem ser encontradas 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nos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sites da Rede Nossa São Paulo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pt-BR" sz="2400" b="1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pt-BR" sz="2400" b="1" dirty="0" smtClean="0">
                <a:latin typeface="Calibri" pitchFamily="34" charset="0"/>
                <a:cs typeface="Calibri" pitchFamily="34" charset="0"/>
                <a:hlinkClick r:id="rId2"/>
              </a:rPr>
              <a:t>www.nossasaopaulo.org.br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	e do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Programa Cidades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Sustentáveis:</a:t>
            </a:r>
          </a:p>
          <a:p>
            <a:pPr>
              <a:buNone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b="1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pt-BR" sz="2400" b="1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pt-BR" sz="2400" b="1" dirty="0" smtClean="0">
                <a:latin typeface="Calibri" pitchFamily="34" charset="0"/>
                <a:cs typeface="Calibri" pitchFamily="34" charset="0"/>
                <a:hlinkClick r:id="rId3"/>
              </a:rPr>
              <a:t>www.cidadessustentaveis.org.br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154814"/>
            <a:ext cx="695399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site da Rede Nossa São Paulo também é possível encontrar documentos, apresentações e vídeos com o histórico da Rede.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Todo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 acervo da Rede Nossa São Paulo, incluindo um banco de imagens riquíssimo das ações e atividades da rede,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foi organizado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para ficar disponível para 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público: www.acervonossasaopaulo.org.br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07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 algn="ctr">
              <a:buNone/>
            </a:pPr>
            <a:endParaRPr lang="pt-BR" sz="40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MUITO OBRIGADO!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PRINCÍPIOS FUNDADORES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Juntar capacidade técnica para inovar com qualidade;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Produzir conhecimento e informação;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Usar as novas tecnologias da informação a favor da causa.</a:t>
            </a: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             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(...)</a:t>
            </a: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isdh´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0129" y="3674729"/>
            <a:ext cx="3343742" cy="2562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PRINCÍPIOS FUNDADORES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Promover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educação cidadã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Promover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mobilização social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Acompanhar e incidir sobre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gestores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políticas públicas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5" descr="b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4214818"/>
            <a:ext cx="3214710" cy="194722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CONCEITO CENTRAL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Aproveitar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conhecimentos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poder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de ação e mobilização dos diversos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atores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Fortalecer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atores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que fazem parte da rede, de modo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não criar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uma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estrutura institucional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cada vez maior;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Estimular uma sociedade civil plural,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bem organizada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fortalecida, trabalhando e se comunicando em forma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ESTRUTURA   ADMINISTRATIVA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Figura jurídica da Secretaria Executiva: </a:t>
            </a:r>
          </a:p>
          <a:p>
            <a:pPr>
              <a:buFontTx/>
              <a:buNone/>
            </a:pPr>
            <a:r>
              <a:rPr lang="pt-BR" sz="2400" b="1" dirty="0" smtClean="0">
                <a:latin typeface="Calibri" pitchFamily="34" charset="0"/>
              </a:rPr>
              <a:t>Instituto São Paulo Sustentável</a:t>
            </a:r>
            <a:endParaRPr lang="pt-BR" sz="2400" b="1" dirty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22991283"/>
              </p:ext>
            </p:extLst>
          </p:nvPr>
        </p:nvGraphicFramePr>
        <p:xfrm>
          <a:off x="1475656" y="1928802"/>
          <a:ext cx="6811120" cy="344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ESTRUTURA   ADMINISTRATIVA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Secretaria Executiva: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animadora da rede. Cuida da operacionalização, comunicação, produção técnica, mobilização, temas demandados pelo colegiado e pelos Grupos de Trabalho (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GTs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Colegiado de Apoio: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 reúne mensalmente para tratar dos temas mais estratégicos. Responsável pela coordenação geral. Composto por pessoas e organizações que participaram dos primeiros passos da rede: concepção, formação e fundação.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2643206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</a:t>
            </a:r>
            <a:endParaRPr lang="pt-BR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nasceu da decepção com os debates e propostas apresentados nas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eleições de 2006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desenvolvime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214818"/>
            <a:ext cx="3363301" cy="205079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1538" y="3643314"/>
            <a:ext cx="6572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 da necessidade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construção de um país</a:t>
            </a: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baseado nos princípios do 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desenvolvimento sustentável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42928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ESTRUTURA   ADMINISTRATIVA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Grupos de Trabalho (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GTs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cuidam de temas específicos. Possuem ampla autonomia e liberdade de pauta e agenda. Somam esforços e aceleram conquistas. Contribuem para o avanço de propostas e para o aprimoramento do controle social.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Inter-GTs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Possibilita maior grau de interação entre os participantes da Rede. Participa, muitas vezes, de reuniões do Colegiado de Apoio, para subsidiá-lo com informações específicas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28728" y="2071678"/>
            <a:ext cx="6429420" cy="31432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714356"/>
            <a:ext cx="7704856" cy="5594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</p:nvPr>
        </p:nvGraphicFramePr>
        <p:xfrm>
          <a:off x="714348" y="1988840"/>
          <a:ext cx="764386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103722" y="857232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 atuação da Rede Nossa São Paulo 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é baseada em 4 grandes eixos: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algn="ctr">
              <a:buNone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</a:rPr>
              <a:t>	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é uma iniciativa totalmente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APARTIDÁRIA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Não aceita recursos de fontes públicas.</a:t>
            </a:r>
          </a:p>
          <a:p>
            <a:endParaRPr lang="pt-BR" dirty="0" smtClean="0"/>
          </a:p>
        </p:txBody>
      </p:sp>
      <p:pic>
        <p:nvPicPr>
          <p:cNvPr id="6" name="Imagem 5" descr="bem-est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3857628"/>
            <a:ext cx="4286280" cy="242889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algn="ctr">
              <a:buNone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financiamento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é feito por meio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empresas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fundações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privadas nacionais e internacionais. </a:t>
            </a:r>
          </a:p>
          <a:p>
            <a:endParaRPr lang="pt-BR" dirty="0" smtClean="0"/>
          </a:p>
        </p:txBody>
      </p:sp>
      <p:pic>
        <p:nvPicPr>
          <p:cNvPr id="7" name="Imagem 6" descr="imagemCOLU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861048"/>
            <a:ext cx="2279726" cy="227972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929058" y="4071942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Uma parte do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recurso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também vem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trabalho voluntário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de organizações que atuam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 </a:t>
            </a:r>
            <a:r>
              <a:rPr lang="pt-BR" sz="2400" b="1" dirty="0" err="1" smtClean="0">
                <a:latin typeface="Calibri" pitchFamily="34" charset="0"/>
                <a:cs typeface="Calibri" pitchFamily="34" charset="0"/>
              </a:rPr>
              <a:t>bono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pt-BR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Conheça algumas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de nossas ações: </a:t>
            </a:r>
            <a:endParaRPr lang="pt-BR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DIA MUNDIAL SEM CARRO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Rede participa desde 2007 do Dia Mundial Sem Carro;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mobilização chama a atenção para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problemas e desafios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trânsito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nas grandes cidades;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Contribui com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propostas e alternativas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para a mobilidade urbana;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231076"/>
            <a:ext cx="3072050" cy="2006236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9883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DIA MUNDIAL SEM CARRO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Por um melhor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transporte público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Menos trânsito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poluição, respeito aos pedestres e ciclistas e melhor qualidade de vida;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iniciativa colabora para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discussão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 conceito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que serve como porta de entrada para temas como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desigualdade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planejamento urbano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saúde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meio ambiente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entre outros.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DIA MUNDIAL SEM CARRO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Incentivou o envolvimento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sociedade civil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nos problemas da cidade.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Serviu para apresentar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à sociedade.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789040"/>
            <a:ext cx="3676107" cy="2452489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764704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VAGA VIVA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Ocupações de vaga de estacionamento de automóveis em ruas;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Buscar a humanização do espaço público;</a:t>
            </a:r>
          </a:p>
          <a:p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7" name="Imagem 6" descr="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669201"/>
            <a:ext cx="3362728" cy="2522046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VAGA VIVA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 typeface="Wingdings" panose="05000000000000000000" pitchFamily="2" charset="2"/>
              <a:buChar char="§"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iniciativa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Vaga Viva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gerou a atual legislação sobre </a:t>
            </a:r>
            <a:r>
              <a:rPr lang="pt-BR" sz="2400" i="1" dirty="0" err="1" smtClean="0">
                <a:latin typeface="Calibri" pitchFamily="34" charset="0"/>
                <a:cs typeface="Calibri" pitchFamily="34" charset="0"/>
              </a:rPr>
              <a:t>parklets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em São Paulo – uma intervenção urbana temporária, que discute o espaço público e uso do solo de forma democrática: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5" descr="Parklet_2etap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861048"/>
            <a:ext cx="3119653" cy="2339740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um grupo de pessoas se uniu para trabalhar pelo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bem comum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mostrar que é possível melhorar as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condições de vida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até mesmo na maior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metrópole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 América do Sul: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Nossa São Paulo.</a:t>
            </a: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centros_urbanos_2-450x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929066"/>
            <a:ext cx="4286250" cy="210502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4814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Todos os anos, no Dia Mundial sem Carro, é lançada a pesquisa Ibope sobre o estado da mobilidade na cidade de São Paulo.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12182"/>
            <a:ext cx="3448316" cy="2653122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6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9883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pesquisa mostra os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indicadores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 como a população vivencia e sente a questão da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tempo diário de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trânsito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opinião sobre a </a:t>
            </a:r>
            <a:r>
              <a:rPr lang="pt-BR" sz="2400" b="1" dirty="0" err="1">
                <a:latin typeface="Calibri" pitchFamily="34" charset="0"/>
                <a:cs typeface="Calibri" pitchFamily="34" charset="0"/>
              </a:rPr>
              <a:t>CicloFaixa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transporte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que utiliza para ir ao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trabalho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Serve 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também como uma forma de </a:t>
            </a: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acompanhamento do governo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, a partir da qual é possível perceber se a </a:t>
            </a: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situação do trânsito 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está melhorando ou não. </a:t>
            </a:r>
            <a:endParaRPr lang="pt-BR" sz="2400" dirty="0">
              <a:latin typeface="Calibri" panose="020F0502020204030204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4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9" y="2204864"/>
            <a:ext cx="5872319" cy="4032448"/>
          </a:xfrm>
          <a:prstGeom prst="rect">
            <a:avLst/>
          </a:prstGeom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8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90093"/>
            <a:ext cx="5278152" cy="39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04864"/>
            <a:ext cx="5230521" cy="39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PESQUISA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190" y="2169569"/>
            <a:ext cx="5468114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PLANO DE MOBILIDADE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Rede Nossa São Paulo promoveu em 2010, junto com a Câmara Municipal de São Paulo, uma série de seminários com o tema “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Mobilidade e Transporte Sustentáveis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”.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Objetivo: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construir uma agenda que envolvesse a sociedade civil e o poder público na abordagem dos desafios da mobilidade de São Paulo.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Método: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partir da avaliação dos indicadores técnicos, da relação entre transporte e saúde e das propostas ligadas aos orçamentos municipais e estaduais. </a:t>
            </a: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PLANO DE MOBILIDADE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Proposta: incentivar a criação de um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Plano Municipal de Mobilidade e Transporte Sustentáveis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na cidade de São Paulo. </a:t>
            </a: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7" name="Imagem 6" descr="Ze-Carlos-Barretta_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361081"/>
            <a:ext cx="4337357" cy="287623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4814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PLANO DE MOBILIDADE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Priorização do pedestre, do transporte público e da construção de ciclovias.</a:t>
            </a:r>
            <a:endParaRPr lang="pt-BR" b="1" dirty="0" smtClean="0">
              <a:latin typeface="Calibri" panose="020F0502020204030204" pitchFamily="34" charset="0"/>
            </a:endParaRPr>
          </a:p>
        </p:txBody>
      </p:sp>
      <p:pic>
        <p:nvPicPr>
          <p:cNvPr id="6" name="Imagem 5" descr="IMG_9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082260"/>
            <a:ext cx="4516554" cy="3011036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4814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PLANO DE MOBILIDADE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 Plano de Mobilidade Sustentável, desenvolvido pela Rede Nossa São Paulo, inspirou as mudanças que estão sendo promovidas em São Paulo. 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7" name="Imagem 6" descr="3969912627_0bdc3a0652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529270"/>
            <a:ext cx="3514712" cy="2636034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Objetivo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a Rede Nossa São Paulo foi construída para que fosse possível criar uma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força política social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pudesse viabilizar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melhorias nas cidades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3861048"/>
            <a:ext cx="7236296" cy="1962386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74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96752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PLANO DE MOBILIDADE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prefeitura da cidade passou a dar mais prioridade ao transporte público e à construção de ciclovias e ciclo faixas.</a:t>
            </a:r>
          </a:p>
          <a:p>
            <a:pPr>
              <a:buFont typeface="Wingdings" pitchFamily="2" charset="2"/>
              <a:buChar char="§"/>
            </a:pPr>
            <a:endParaRPr lang="pt-BR" b="1" dirty="0" smtClean="0"/>
          </a:p>
        </p:txBody>
      </p:sp>
      <p:pic>
        <p:nvPicPr>
          <p:cNvPr id="6" name="Imagem 5" descr="14760709221_8ef58a94dd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459358"/>
            <a:ext cx="4160504" cy="2723829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A BATALHA PELO DIESEL LIMPO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pPr algn="r">
              <a:buNone/>
            </a:pPr>
            <a:endParaRPr lang="pt-BR" sz="2400" b="1" dirty="0" smtClean="0"/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entrou na luta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resolução 315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 2002: uma resolução do Conselho Nacional do Meio Ambiente (CONAMA) que determina a obrigatoriedade da venda nos postos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de combustível:</a:t>
            </a:r>
          </a:p>
          <a:p>
            <a:endParaRPr lang="pt-BR" sz="2400" dirty="0" smtClean="0"/>
          </a:p>
          <a:p>
            <a:pPr>
              <a:buNone/>
            </a:pPr>
            <a:r>
              <a:rPr lang="pt-BR" sz="2400" b="1" dirty="0" smtClean="0"/>
              <a:t>             </a:t>
            </a:r>
            <a:r>
              <a:rPr lang="pt-BR" sz="2400" b="1" dirty="0" smtClean="0">
                <a:latin typeface="Calibri" pitchFamily="34" charset="0"/>
              </a:rPr>
              <a:t>Diesel 10 vezes mais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</a:rPr>
              <a:t>           limpo e menos poluente. </a:t>
            </a:r>
          </a:p>
          <a:p>
            <a:endParaRPr lang="pt-BR" sz="2800" dirty="0" smtClean="0"/>
          </a:p>
        </p:txBody>
      </p:sp>
      <p:pic>
        <p:nvPicPr>
          <p:cNvPr id="6" name="Imagem 5" descr="sel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861048"/>
            <a:ext cx="2356314" cy="235631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A BATALHA PELO DIESEL LIMPO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pPr algn="r">
              <a:buNone/>
            </a:pPr>
            <a:endParaRPr lang="pt-BR" sz="2400" b="1" dirty="0" smtClean="0"/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O enxofre, substância altamente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cancerígena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é responsável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morte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de três mil pessoas por ano somente na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capital paulista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resolução do </a:t>
            </a:r>
            <a:r>
              <a:rPr lang="pt-BR" sz="2400" dirty="0" err="1" smtClean="0">
                <a:latin typeface="Calibri" pitchFamily="34" charset="0"/>
                <a:cs typeface="Calibri" pitchFamily="34" charset="0"/>
              </a:rPr>
              <a:t>Conama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pedia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uma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brusca redução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desta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substância e foi ignorada por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cinco anos pelos principais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responsáveis. 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800" dirty="0" smtClean="0"/>
          </a:p>
        </p:txBody>
      </p:sp>
      <p:pic>
        <p:nvPicPr>
          <p:cNvPr id="7" name="Imagem 6" descr="CC- Flicker-MiltonJung-0512201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717032"/>
            <a:ext cx="3401759" cy="255131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022908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A BATALHA PELO DIESEL LIMPO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pt-BR" sz="2400" b="1" dirty="0" smtClean="0"/>
          </a:p>
          <a:p>
            <a:pPr algn="r">
              <a:buNone/>
            </a:pPr>
            <a:endParaRPr lang="pt-BR" sz="2400" b="1" dirty="0" smtClean="0"/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Esta resolução só passou a ser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cumprida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Petrobras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indústria automobilística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após uma intensa mobilização liderada pela </a:t>
            </a:r>
          </a:p>
          <a:p>
            <a:pPr>
              <a:buNone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	Rede Nossa São Paulo</a:t>
            </a: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se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789040"/>
            <a:ext cx="2444520" cy="2444520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22739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</a:rPr>
              <a:t>IRBEM</a:t>
            </a:r>
            <a:r>
              <a:rPr lang="pt-BR" sz="2800" b="1" dirty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>
                <a:latin typeface="Calibri" panose="020F0502020204030204" pitchFamily="34" charset="0"/>
              </a:rPr>
              <a:t>Pesquisa </a:t>
            </a:r>
            <a:r>
              <a:rPr lang="pt-BR" sz="2400" dirty="0">
                <a:latin typeface="Calibri" panose="020F0502020204030204" pitchFamily="34" charset="0"/>
              </a:rPr>
              <a:t>que monitora 169 </a:t>
            </a:r>
            <a:r>
              <a:rPr lang="pt-BR" sz="2400" b="1" dirty="0">
                <a:latin typeface="Calibri" panose="020F0502020204030204" pitchFamily="34" charset="0"/>
              </a:rPr>
              <a:t>indicadores</a:t>
            </a:r>
            <a:r>
              <a:rPr lang="pt-BR" sz="2400" dirty="0">
                <a:latin typeface="Calibri" panose="020F0502020204030204" pitchFamily="34" charset="0"/>
              </a:rPr>
              <a:t>, em 25 áreas relacionadas </a:t>
            </a:r>
            <a:r>
              <a:rPr lang="pt-BR" sz="2400" dirty="0" smtClean="0">
                <a:latin typeface="Calibri" panose="020F0502020204030204" pitchFamily="34" charset="0"/>
              </a:rPr>
              <a:t>com a </a:t>
            </a:r>
            <a:r>
              <a:rPr lang="pt-BR" sz="2400" b="1" dirty="0">
                <a:latin typeface="Calibri" panose="020F0502020204030204" pitchFamily="34" charset="0"/>
              </a:rPr>
              <a:t>qualidade de vida </a:t>
            </a:r>
            <a:r>
              <a:rPr lang="pt-BR" sz="2400" dirty="0">
                <a:latin typeface="Calibri" panose="020F0502020204030204" pitchFamily="34" charset="0"/>
              </a:rPr>
              <a:t>em São Paulo. </a:t>
            </a: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155384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</a:rPr>
              <a:t>IRBEM</a:t>
            </a:r>
            <a:r>
              <a:rPr lang="pt-BR" sz="2800" b="1" dirty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t-BR" sz="2400" dirty="0" smtClean="0">
                <a:latin typeface="Calibri" panose="020F0502020204030204" pitchFamily="34" charset="0"/>
              </a:rPr>
              <a:t>Como foi construído: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Grupos de trabalho 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selecionaram uma série de itens em </a:t>
            </a: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25 áreas 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referentes 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à </a:t>
            </a: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qualidade de 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vida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;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 </a:t>
            </a:r>
            <a:endParaRPr lang="pt-BR" sz="2400" dirty="0">
              <a:latin typeface="Calibri" panose="020F0502020204030204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Foi perguntado à 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população, 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em uma </a:t>
            </a:r>
            <a:r>
              <a:rPr lang="pt-BR" sz="2400" b="1" dirty="0">
                <a:latin typeface="Calibri" panose="020F0502020204030204" pitchFamily="34" charset="0"/>
                <a:cs typeface="Calibri" pitchFamily="34" charset="0"/>
              </a:rPr>
              <a:t>consulta pública</a:t>
            </a:r>
            <a:r>
              <a:rPr lang="pt-BR" sz="2400" dirty="0">
                <a:latin typeface="Calibri" panose="020F0502020204030204" pitchFamily="34" charset="0"/>
                <a:cs typeface="Calibri" pitchFamily="34" charset="0"/>
              </a:rPr>
              <a:t>, quais são os mais importantes em cada 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área;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Assim foram selecionados os </a:t>
            </a:r>
            <a:r>
              <a:rPr lang="pt-BR" sz="2400" b="1" dirty="0" smtClean="0">
                <a:latin typeface="Calibri" panose="020F0502020204030204" pitchFamily="34" charset="0"/>
                <a:cs typeface="Calibri" pitchFamily="34" charset="0"/>
              </a:rPr>
              <a:t>169 indicadores</a:t>
            </a:r>
            <a:r>
              <a:rPr lang="pt-BR" sz="2400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  <a:endParaRPr lang="pt-BR" sz="2400" dirty="0">
              <a:latin typeface="Calibri" panose="020F0502020204030204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Cambria" pitchFamily="18" charset="0"/>
              </a:rPr>
              <a:t> </a:t>
            </a:r>
            <a:endParaRPr lang="pt-BR" sz="2400" dirty="0">
              <a:latin typeface="Cambria" pitchFamily="18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60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083376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</a:rPr>
              <a:t>IRBEM</a:t>
            </a:r>
            <a:r>
              <a:rPr lang="pt-BR" sz="2800" b="1" dirty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>
              <a:latin typeface="Cambria" pitchFamily="18" charset="0"/>
            </a:endParaRPr>
          </a:p>
          <a:p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os anos,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Ibope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vai a campo para verificar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nível de satisfação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 população com os itens escolhidos na consulta pública como os mais importantes para o seu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bem-estar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13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22739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A pesquisa </a:t>
            </a:r>
            <a:r>
              <a:rPr lang="pt-BR" sz="2400" b="1" dirty="0" smtClean="0">
                <a:latin typeface="Calibri" panose="020F0502020204030204" pitchFamily="34" charset="0"/>
              </a:rPr>
              <a:t>IRBEM</a:t>
            </a:r>
            <a:r>
              <a:rPr lang="pt-BR" sz="2400" dirty="0" smtClean="0">
                <a:latin typeface="Calibri" panose="020F0502020204030204" pitchFamily="34" charset="0"/>
              </a:rPr>
              <a:t> fornece </a:t>
            </a:r>
            <a:r>
              <a:rPr lang="pt-BR" sz="2400" b="1" dirty="0" smtClean="0">
                <a:latin typeface="Calibri" panose="020F0502020204030204" pitchFamily="34" charset="0"/>
              </a:rPr>
              <a:t>dados e indicadores </a:t>
            </a:r>
            <a:r>
              <a:rPr lang="pt-BR" sz="2400" dirty="0" smtClean="0">
                <a:latin typeface="Calibri" panose="020F0502020204030204" pitchFamily="34" charset="0"/>
              </a:rPr>
              <a:t>reais sobre o município de </a:t>
            </a:r>
            <a:r>
              <a:rPr lang="pt-BR" sz="2400" b="1" dirty="0" smtClean="0">
                <a:latin typeface="Calibri" panose="020F0502020204030204" pitchFamily="34" charset="0"/>
              </a:rPr>
              <a:t>São Paulo</a:t>
            </a:r>
            <a:r>
              <a:rPr lang="pt-BR" sz="2400" dirty="0" smtClean="0">
                <a:latin typeface="Calibri" panose="020F0502020204030204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Com eles, a </a:t>
            </a:r>
            <a:r>
              <a:rPr lang="pt-BR" sz="2400" b="1" dirty="0" smtClean="0">
                <a:latin typeface="Calibri" panose="020F0502020204030204" pitchFamily="34" charset="0"/>
              </a:rPr>
              <a:t>população</a:t>
            </a:r>
            <a:r>
              <a:rPr lang="pt-BR" sz="2400" dirty="0" smtClean="0">
                <a:latin typeface="Calibri" panose="020F0502020204030204" pitchFamily="34" charset="0"/>
              </a:rPr>
              <a:t> pode cobrar melhor os seus gestores;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</a:rPr>
              <a:t>E as </a:t>
            </a:r>
            <a:r>
              <a:rPr lang="pt-BR" sz="2400" b="1" dirty="0" smtClean="0">
                <a:latin typeface="Calibri" panose="020F0502020204030204" pitchFamily="34" charset="0"/>
              </a:rPr>
              <a:t>empresas</a:t>
            </a:r>
            <a:r>
              <a:rPr lang="pt-BR" sz="2400" dirty="0" smtClean="0">
                <a:latin typeface="Calibri" panose="020F0502020204030204" pitchFamily="34" charset="0"/>
              </a:rPr>
              <a:t> e organizações da </a:t>
            </a:r>
            <a:r>
              <a:rPr lang="pt-BR" sz="2400" b="1" dirty="0" smtClean="0">
                <a:latin typeface="Calibri" panose="020F0502020204030204" pitchFamily="34" charset="0"/>
              </a:rPr>
              <a:t>sociedade civil </a:t>
            </a:r>
            <a:r>
              <a:rPr lang="pt-BR" sz="2400" dirty="0" smtClean="0">
                <a:latin typeface="Calibri" panose="020F0502020204030204" pitchFamily="34" charset="0"/>
              </a:rPr>
              <a:t>podem propor e impulsionar mudanças.</a:t>
            </a: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806849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083376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pesquisa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IRBEM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fornece um profundo diagnóstico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São Paulo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contribui para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conhecimento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compreensão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das questões consideradas importantes pela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população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39360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objetivo do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IRBEM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é dar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máximo de transparência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divulgação 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os dados possíveis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sobre o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município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Com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os indicadores é possível saber se a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qualidade de vida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está melhorando ou piorando e onde é necessário melhorar. 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806849"/>
            <a:ext cx="6939651" cy="121443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928670"/>
            <a:ext cx="770478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Tx/>
              <a:buNone/>
            </a:pPr>
            <a:endParaRPr lang="pt-BR" sz="2400" dirty="0" smtClean="0"/>
          </a:p>
          <a:p>
            <a:pPr>
              <a:buFontTx/>
              <a:buNone/>
            </a:pPr>
            <a:r>
              <a:rPr lang="pt-BR" sz="2400" dirty="0" smtClean="0"/>
              <a:t>	</a:t>
            </a:r>
          </a:p>
          <a:p>
            <a:pPr>
              <a:buFontTx/>
              <a:buNone/>
            </a:pPr>
            <a:r>
              <a:rPr lang="pt-BR" sz="2400" dirty="0" smtClean="0">
                <a:latin typeface="Calibri" pitchFamily="34" charset="0"/>
              </a:rPr>
              <a:t>	A Rede Nossa São Paulo nasceu para:</a:t>
            </a:r>
          </a:p>
          <a:p>
            <a:pPr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promover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justiça social;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acompanhar e ajudar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governos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funcionarem; </a:t>
            </a: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melhorar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sistema político e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serviços prestados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para a sociedade;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contribuir para melhorar a qualidade de vida nas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cidades  brasileiras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onde vivem cerca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85%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da população.</a:t>
            </a:r>
          </a:p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ob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107087"/>
            <a:ext cx="7001853" cy="40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2568"/>
            <a:ext cx="7056784" cy="4088546"/>
          </a:xfrm>
          <a:prstGeom prst="rect">
            <a:avLst/>
          </a:prstGeom>
        </p:spPr>
      </p:pic>
      <p:pic>
        <p:nvPicPr>
          <p:cNvPr id="8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9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ob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4637" y="2276872"/>
            <a:ext cx="6963747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o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892" y="2116614"/>
            <a:ext cx="6868484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1299400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MAPA DA DESIGUALDADE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O Mapa da Desigualdade foi outra importante ferramenta desenvolvida pela Rede Nossa São Paulo.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Ele indica o nível da desigualdade entre as regiões mais ricas e mais pobres da cidade</a:t>
            </a:r>
          </a:p>
          <a:p>
            <a:pPr>
              <a:buNone/>
            </a:pPr>
            <a:endParaRPr lang="pt-BR" sz="2400" b="1" dirty="0" smtClean="0"/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6" name="Imagem 5" descr="mapa_desigualdad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006" y="2276872"/>
            <a:ext cx="2841890" cy="396142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1083376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MAPA DA DESIGUALDADE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Também aponta em quais subprefeituras (32) e distritos (96) os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indicadores estão zerados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ou seja, onde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existem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equipamentos e serviços públicos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considerados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importantes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a qualidade de vida.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mapa_desigualdad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672" y="2276872"/>
            <a:ext cx="2790232" cy="388941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MAPA DA DESIGUALDADE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12430"/>
            <a:ext cx="6336704" cy="41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1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MAPA DA DESIGUALDADE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6372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MAPA DA DESIGUALDADE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19254"/>
            <a:ext cx="5992143" cy="41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5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Emenda à Constituição do Município de São Paulo</a:t>
            </a:r>
          </a:p>
          <a:p>
            <a:pPr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Uma iniciativa ousada e que mudou radicalmente a forma como 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gestores públicos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encaram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administração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da cidade de São Paulo. 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inspirou dezenas de cidades brasileiras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latino-americanas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pt-BR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Mostrar que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é possível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construir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cidades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mais justas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socialmente, ambientalmente, economicamente, culturalmente e politicamente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sustentáveis.</a:t>
            </a: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Promover o desenvolvimento sustentável do país.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objetivo era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garantir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por lei,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comprometimento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dos prefeitos para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elaboração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cumprimento de um programa de 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possibilitar à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sociedade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 acompanhamento da gestão e a cobrança das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promessas de campanha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Lei do Plano de Metas foi apresentada em 2007 e aprovada em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 de fevereiro de 2008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em uma sessão histórica na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Câmara Municipal de São Paulo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14876"/>
            <a:ext cx="5544616" cy="2622436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aprovação contou com os votos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54 dos 55 vereadores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foi presenciada por um plenário lotado. </a:t>
            </a:r>
          </a:p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33977"/>
            <a:ext cx="6876256" cy="245931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6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Lei das Metas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está presente na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Lei Orgânica do Município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É uma mudança na constituição da cidade de São Paulo. 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O andamento e a conclusão das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definidas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administração municipal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podem ser acompanhados no site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Planeja Sampa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http://planejasampa.prefeitura.sp.gov.br/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).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836712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b="1" dirty="0" smtClean="0"/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	De acordo com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Lei do Programa de Metas: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prefeito deve apresentar as metas da sua gestão até 90 dias após a posse sob pena de se tornar inelegível;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As metas devem ser compatíveis com as diretrizes do programa eleitoral;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O plano deverá conter prioridades, ações estratégicas 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indicadores;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As metas devem estar submetidas aos princípios do desenvolvimento sustentável. </a:t>
            </a:r>
          </a:p>
          <a:p>
            <a:pPr marL="0" indent="0" algn="r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As metas devem ser quantitativas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para cada setor, subprefeituras e distritos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As metas precisam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ser discutidas com a população em audiências públicas, inclusive nas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subprefeituras;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O andamento das metas precisa ser relatado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semestralmente.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38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ctr"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Melhorias promovidas pela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Lei de 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80075845"/>
              </p:ext>
            </p:extLst>
          </p:nvPr>
        </p:nvGraphicFramePr>
        <p:xfrm>
          <a:off x="899592" y="2636912"/>
          <a:ext cx="3492388" cy="364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32534912"/>
              </p:ext>
            </p:extLst>
          </p:nvPr>
        </p:nvGraphicFramePr>
        <p:xfrm>
          <a:off x="4716016" y="2636912"/>
          <a:ext cx="3600400" cy="3612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m 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LEI DO PROGRAMA DE METAS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 algn="ctr">
              <a:buNone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Mais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39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cidades 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brasileiras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ctr"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5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cidades 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latino-americanas </a:t>
            </a:r>
          </a:p>
          <a:p>
            <a:pPr marL="0" indent="0" algn="ctr">
              <a:buNone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adotaram o 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Programa de Metas.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9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OBSERVATÓRIO CIDADÃO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140 indicadores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sociais, ambientais, econômicos e políticos sobre a cidade de São Paulo.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872" y="2732065"/>
            <a:ext cx="7213528" cy="91295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OBSERVATÓRIO CIDADÃO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Esses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indicadores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são constantemente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atualizados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avaliados e divulgados para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Os dados estão reunidos no mapa municipal e </a:t>
            </a:r>
            <a:r>
              <a:rPr lang="pt-BR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georreferenciados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em seus distritos e subprefeituras. 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512218"/>
            <a:ext cx="7243738" cy="916782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Foram centenas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pessoas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dezenas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organizações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envolvidas e empenhadas na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construção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da Rede Nossa 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 </a:t>
            </a: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OBSERVATÓRIO CIDADÃO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9958" y="2278561"/>
            <a:ext cx="6106378" cy="3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OBSERVATÓRIO CIDADÃO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41852"/>
            <a:ext cx="6048672" cy="397886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82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CONSELHOS MUNICIPAIS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Rede Nossa São Paulo  estimulou a criação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conselhos municipais: </a:t>
            </a: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*em todas as 32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subprefeituras</a:t>
            </a:r>
          </a:p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87413470"/>
              </p:ext>
            </p:extLst>
          </p:nvPr>
        </p:nvGraphicFramePr>
        <p:xfrm>
          <a:off x="1043608" y="3492376"/>
          <a:ext cx="6984776" cy="188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CONSELHOS MUNICIPAIS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 da Cidade de São Paulo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conselho consultivo ligado ao prefeito da cidade e constituído por aproximadamente 100 lideranças da cidade de São Paulo. </a:t>
            </a:r>
          </a:p>
          <a:p>
            <a:pPr>
              <a:buFont typeface="Wingdings" pitchFamily="2" charset="2"/>
              <a:buChar char="ü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Participativo Municipal</a:t>
            </a:r>
          </a:p>
          <a:p>
            <a:pPr>
              <a:buNone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(em cada uma das 32 subprefeituras): os conselheiros são eleitos pela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população.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pt-BR" sz="2400" dirty="0" smtClean="0">
                <a:latin typeface="Calibri" pitchFamily="34" charset="0"/>
              </a:rPr>
              <a:t>(...) </a:t>
            </a: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CONSELHOS MUNICIPAIS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ü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 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Municipal de Trânsito e Transporte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(CMTT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): discute as questões de mobilidade na cidade de São Paulo </a:t>
            </a:r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 de Planejamento e Orçamento Público (CPOP)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 acompanha o orçamento e o plano de metas. 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0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CONSELHOS MUNICIPAIS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promoveram: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participação propositiva,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planejamento integrado,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monitoramento,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controle social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27392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ENCONTRO COM CANDIDATOS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Para aumentar a participação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sociedade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no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processo eleitoral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o seu interesse pela política, a cada eleição, são realizados encontros com candidatos a cargos públicos.</a:t>
            </a: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proposta é fazer com que os candidatos falem sobre os seus programas de governo e, se possível, sobre as metas a serem desenvolvidas caso eleitos.</a:t>
            </a:r>
          </a:p>
          <a:p>
            <a:pPr>
              <a:buNone/>
            </a:pPr>
            <a:endParaRPr lang="pt-BR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ENCONTRO COM CANDIDATOS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É uma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oportunidade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uma forma de registrar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comprometer os candidatos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com aquilo que é prometido nas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campanhas eleitorais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 descr="debate partidos políticos - eleições 2008 - fot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4135338"/>
            <a:ext cx="6753225" cy="1885950"/>
          </a:xfrm>
          <a:prstGeom prst="rect">
            <a:avLst/>
          </a:prstGeom>
        </p:spPr>
      </p:pic>
      <p:pic>
        <p:nvPicPr>
          <p:cNvPr id="8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ENCONTRO COM CANDIDATOS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6107166" cy="4065702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9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ENCONTRO COM CANDIDATOS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também de forçá-los a pensar em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programas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assumir publicamente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compromisso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com 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desenvolvimento sustentável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6" name="Imagem 5" descr="had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099" y="4238874"/>
            <a:ext cx="7143801" cy="178241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Buscou ser uma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referência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ação da sociedade civil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busca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igualdade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respeito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cumprimento de metas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melhoria da qualidade de vida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cidades brasileiras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pt-BR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rabalho-em-equipe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643446"/>
            <a:ext cx="1986533" cy="162400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3752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ENCONTRO COM CANDIDATOS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 Encontro com os Candidatos tenta resolver uma das maiores frustrações com o processo eleitoral brasileiro, e que impulsionou a própria criação da Rede Nossa São Paulo: a falta de acompanhamento das promessas de campanha no país.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ser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4357694"/>
            <a:ext cx="6000760" cy="177265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6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VOCÊ NO PARLAMENTO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campanha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“Você no Parlamento”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foi uma iniciativa, realizada em parceria com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Câmara Municipal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para convidar 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sociedade paulistana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elencar prioridades em diversas áreas e pautar o trabalho dos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vereadores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4424701"/>
            <a:ext cx="5586812" cy="145257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VOCÊ NO PARLAMENTO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cidadão contribui para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orientar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elaborar projetos de lei, de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emendas ao orçamento 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 cidade e outras ações de responsabilidade da </a:t>
            </a:r>
            <a:r>
              <a:rPr lang="pt-BR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Câmara</a:t>
            </a: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4352693"/>
            <a:ext cx="5586812" cy="145257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CIDADES SUSTENTÁVEIS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</a:rPr>
              <a:t>Legislativos – Cidades Sustentáveis</a:t>
            </a:r>
            <a:r>
              <a:rPr lang="pt-BR" sz="2400" dirty="0" smtClean="0">
                <a:latin typeface="Calibri" pitchFamily="34" charset="0"/>
              </a:rPr>
              <a:t>: é um projeto de avaliação da produção legislativa municipal sob a ótica das diretrizes, indicadores e referências de boas práticas de gestões municipais do Programa Cidades Sustentáveis;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Os projetos de lei são avaliados por organizações da sociedade civil, não partidárias, que integram os Grupos de Trabalho da </a:t>
            </a:r>
            <a:r>
              <a:rPr lang="pt-BR" sz="2400" b="1" dirty="0" smtClean="0">
                <a:latin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</a:rPr>
              <a:t>e da </a:t>
            </a:r>
            <a:r>
              <a:rPr lang="pt-BR" sz="2400" b="1" dirty="0" smtClean="0">
                <a:latin typeface="Calibri" pitchFamily="34" charset="0"/>
              </a:rPr>
              <a:t>Rede Social Brasileira por Cidades Justas e Sustentáveis</a:t>
            </a:r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29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CIDADES SUSTENTÁVEIS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40868"/>
            <a:ext cx="5323466" cy="3992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39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CIDADES SUSTENTÁVEIS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15836"/>
            <a:ext cx="5176356" cy="3894091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0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939360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</a:rPr>
              <a:t>CIDADES SUSTENTÁVEIS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87132"/>
            <a:ext cx="5128808" cy="386199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5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831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SOU CIDADÃO 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Rede Nossa São Paulo também criou a campanha “Sou Cidadão Paulistano”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Objetivo: estimular a população paulistana a se apropriar da cidade, exercer a cidadania e se envolver em ações de interesse coletivo.</a:t>
            </a:r>
            <a:endParaRPr lang="pt-BR" dirty="0" smtClean="0"/>
          </a:p>
        </p:txBody>
      </p:sp>
      <p:pic>
        <p:nvPicPr>
          <p:cNvPr id="6" name="Imagem 5" descr="602191_303668169759760_95288983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4338289"/>
            <a:ext cx="5530970" cy="1899023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SOU CIDADÃO 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7" name="Imagem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82704"/>
            <a:ext cx="6929486" cy="1194368"/>
          </a:xfrm>
          <a:prstGeom prst="rect">
            <a:avLst/>
          </a:prstGeom>
        </p:spPr>
      </p:pic>
      <p:pic>
        <p:nvPicPr>
          <p:cNvPr id="8" name="Imagem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597575"/>
            <a:ext cx="6929486" cy="12076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52736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SOU CIDADÃO 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9" name="Imagem 8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085407"/>
            <a:ext cx="6929486" cy="1207689"/>
          </a:xfrm>
          <a:prstGeom prst="rect">
            <a:avLst/>
          </a:prstGeom>
        </p:spPr>
      </p:pic>
      <p:pic>
        <p:nvPicPr>
          <p:cNvPr id="10" name="Imagem 9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7" y="4706934"/>
            <a:ext cx="6715172" cy="1170338"/>
          </a:xfrm>
          <a:prstGeom prst="rect">
            <a:avLst/>
          </a:prstGeom>
        </p:spPr>
      </p:pic>
      <p:pic>
        <p:nvPicPr>
          <p:cNvPr id="11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A CONSTRUÇÃO DA REDE</a:t>
            </a: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 algn="ct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foi lançada em Maio de 2007, quando já contava com o apoio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200 organizações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Atualmente são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700 organizações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sz="2400" dirty="0" smtClean="0"/>
          </a:p>
          <a:p>
            <a:endParaRPr lang="pt-BR" dirty="0" smtClean="0"/>
          </a:p>
        </p:txBody>
      </p:sp>
      <p:pic>
        <p:nvPicPr>
          <p:cNvPr id="8" name="Imagem 7" descr="arv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158442"/>
            <a:ext cx="2970280" cy="212672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823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SOU CIDADÃO 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11" name="Imagem 10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560425"/>
            <a:ext cx="6715172" cy="1172831"/>
          </a:xfrm>
          <a:prstGeom prst="rect">
            <a:avLst/>
          </a:prstGeom>
        </p:spPr>
      </p:pic>
      <p:pic>
        <p:nvPicPr>
          <p:cNvPr id="12" name="Imagem 11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891764"/>
            <a:ext cx="6786609" cy="1185308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476672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1936783"/>
            <a:ext cx="4100517" cy="62812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DE OLHO NAS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814" y="692696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827584" y="2688009"/>
            <a:ext cx="7272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 Desenvolvido em parceria com a Fundação </a:t>
            </a:r>
            <a:r>
              <a:rPr lang="pt-BR" sz="2400" dirty="0" err="1" smtClean="0">
                <a:latin typeface="Calibri" pitchFamily="34" charset="0"/>
              </a:rPr>
              <a:t>Avina</a:t>
            </a:r>
            <a:r>
              <a:rPr lang="pt-BR" sz="2400" dirty="0" smtClean="0">
                <a:latin typeface="Calibri" pitchFamily="34" charset="0"/>
              </a:rPr>
              <a:t> e o Laboratório de Mídias do Instituto de Tecnologia de Massachusetts (MIT).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 Permite o acompanhamento via site ou aplicativo das metas, a contribuição online dos cidadãos com sugestões, críticas e perguntas sobre a execução das metas;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</a:rPr>
              <a:t> Organizações podem incorporar e disseminar informações sobre as metas municipais.</a:t>
            </a:r>
          </a:p>
          <a:p>
            <a:pPr>
              <a:spcBef>
                <a:spcPts val="0"/>
              </a:spcBef>
            </a:pPr>
            <a:endParaRPr lang="pt-BR" dirty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692696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2140837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DE OLHO NAS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3445257"/>
            <a:ext cx="7429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Ajuda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conselheiros participativos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cidadãos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organizações da sociedade civil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a acompanhar e monitorar compromissos do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poder público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como o cumprimento do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Programa de Metas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orçamento e destinação de recursos.</a:t>
            </a:r>
          </a:p>
          <a:p>
            <a:endParaRPr lang="pt-BR" b="1" dirty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DE OLHO NAS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3670573"/>
            <a:ext cx="74295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Foram desenvolvidas duas tecnologias. Uma é o site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"De Olho nas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Metas“:</a:t>
            </a:r>
          </a:p>
          <a:p>
            <a:pPr>
              <a:buFont typeface="Wingdings" pitchFamily="2" charset="2"/>
              <a:buChar char="§"/>
            </a:pPr>
            <a:endParaRPr lang="pt-BR" sz="2400" b="1" dirty="0">
              <a:latin typeface="Calibri" pitchFamily="34" charset="0"/>
            </a:endParaRPr>
          </a:p>
          <a:p>
            <a:pPr algn="ctr"/>
            <a:r>
              <a:rPr lang="pt-BR" sz="2400" b="1" dirty="0">
                <a:latin typeface="Calibri" panose="020F0502020204030204" pitchFamily="34" charset="0"/>
                <a:hlinkClick r:id="rId2"/>
              </a:rPr>
              <a:t>http://</a:t>
            </a:r>
            <a:r>
              <a:rPr lang="pt-BR" sz="2400" b="1" dirty="0" smtClean="0">
                <a:latin typeface="Calibri" panose="020F0502020204030204" pitchFamily="34" charset="0"/>
                <a:hlinkClick r:id="rId2"/>
              </a:rPr>
              <a:t>deolhonasmetas.org.br/home</a:t>
            </a:r>
            <a:endParaRPr lang="pt-BR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814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2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2068829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DE OLHO NAS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55576" y="2679303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 a outra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é o aplicativo "Monitorando a cidade". </a:t>
            </a:r>
            <a:endParaRPr lang="pt-BR" sz="2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10" y="3284984"/>
            <a:ext cx="1701188" cy="30243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84984"/>
            <a:ext cx="1701189" cy="30243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08720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m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0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pt-BR" sz="2400" dirty="0" smtClean="0"/>
          </a:p>
          <a:p>
            <a:pPr>
              <a:buNone/>
            </a:pPr>
            <a:endParaRPr lang="pt-BR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pt-BR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Conheça a metodologia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pt-BR" sz="4000" b="1" dirty="0" smtClean="0">
                <a:latin typeface="Calibri" pitchFamily="34" charset="0"/>
                <a:cs typeface="Calibri" pitchFamily="34" charset="0"/>
              </a:rPr>
              <a:t>da Rede Nossa São Paulo:</a:t>
            </a:r>
            <a:endParaRPr lang="pt-BR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6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4841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METODOLOGIA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1773238"/>
            <a:ext cx="75317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Alguns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passos da metodologia adotada pela Rede Nossa São Paulo foram fundamentais para o sucesso da iniciativa. São eles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Escolher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São Paulo para gerar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exemplaridade;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Criar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uma rede para ter incidência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política;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Ter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instrumentos de acompanhamento de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políticas públicas, tais como: Plano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de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Metas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 Olho nas Metas, Observatório Cidadão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Mapa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Desigualdade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IRBEM.     </a:t>
            </a: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                  (...)</a:t>
            </a:r>
          </a:p>
          <a:p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04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METODOLOGIA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143116"/>
            <a:ext cx="76026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Elaborar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propostas e pressionar para o acolhimento das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propostas;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Cultura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cidadã: não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somente esperar que as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políticas </a:t>
            </a: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públicas resolvam todos os problemas. Estimular a participação dos cidadãos;</a:t>
            </a:r>
          </a:p>
          <a:p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Acompanhar o trabalho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Câmara Municipal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       </a:t>
            </a:r>
          </a:p>
          <a:p>
            <a:pPr algn="r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 (...)</a:t>
            </a:r>
          </a:p>
          <a:p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METODOLOGIA</a:t>
            </a:r>
            <a:r>
              <a:rPr lang="pt-BR" sz="2400" b="1" dirty="0">
                <a:sym typeface="Wingdings" pitchFamily="2" charset="2"/>
              </a:rPr>
              <a:t> 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814856" y="2226344"/>
            <a:ext cx="74295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Calibri" pitchFamily="34" charset="0"/>
                <a:cs typeface="Calibri" pitchFamily="34" charset="0"/>
              </a:rPr>
              <a:t>Ações importantes para a geração de um movimento como 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Rede Nossa São Paulo: </a:t>
            </a:r>
          </a:p>
          <a:p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Articula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r um movimento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apartidário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da sociedade civil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Criar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um movimento em rede, horizontal.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Estruturar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o movimento de modo que ele favoreça o trabalho conjunto.</a:t>
            </a:r>
          </a:p>
          <a:p>
            <a:pPr>
              <a:buFont typeface="Wingdings" pitchFamily="2" charset="2"/>
              <a:buChar char="ü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METODOLOGIA </a:t>
            </a:r>
            <a:r>
              <a:rPr lang="pt-BR" sz="2400" b="1" dirty="0">
                <a:sym typeface="Wingdings" pitchFamily="2" charset="2"/>
              </a:rPr>
              <a:t></a:t>
            </a: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451660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Potencializar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as lutas e os objetivos pela melhoria da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qualidade de vida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na cidade. 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Almejar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uma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cidade justa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, democrática e sustentável. </a:t>
            </a:r>
          </a:p>
          <a:p>
            <a:pPr>
              <a:buFont typeface="Wingdings" pitchFamily="2" charset="2"/>
              <a:buChar char="ü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Gerar pautas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de trabalho</a:t>
            </a:r>
          </a:p>
          <a:p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 Criar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 agendas de </a:t>
            </a:r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políticas públicas</a:t>
            </a:r>
          </a:p>
          <a:p>
            <a:pPr>
              <a:buFont typeface="Wingdings" pitchFamily="2" charset="2"/>
              <a:buChar char="ü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pt-BR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pt-BR" b="1" dirty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6249</TotalTime>
  <Words>4196</Words>
  <Application>Microsoft Office PowerPoint</Application>
  <PresentationFormat>Apresentação na tela (4:3)</PresentationFormat>
  <Paragraphs>1002</Paragraphs>
  <Slides>147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147</vt:i4>
      </vt:variant>
    </vt:vector>
  </HeadingPairs>
  <TitlesOfParts>
    <vt:vector size="152" baseType="lpstr">
      <vt:lpstr>Arial</vt:lpstr>
      <vt:lpstr>Calibri</vt:lpstr>
      <vt:lpstr>Cambria</vt:lpstr>
      <vt:lpstr>Wingdings</vt:lpstr>
      <vt:lpstr>Diseño predeterminado</vt:lpstr>
      <vt:lpstr>Cidades Justas, Democráticas e Sustentáveis    História e metodologia da  Rede Nossa São Paulo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ghirottom</cp:lastModifiedBy>
  <cp:revision>846</cp:revision>
  <dcterms:created xsi:type="dcterms:W3CDTF">2010-05-23T14:28:12Z</dcterms:created>
  <dcterms:modified xsi:type="dcterms:W3CDTF">2015-06-23T01:24:35Z</dcterms:modified>
</cp:coreProperties>
</file>