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diagrams/colors8.xml" ContentType="application/vnd.openxmlformats-officedocument.drawingml.diagramColor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s/slide139.xml" ContentType="application/vnd.openxmlformats-officedocument.presentationml.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sldIdLst>
    <p:sldId id="258" r:id="rId2"/>
    <p:sldId id="301" r:id="rId3"/>
    <p:sldId id="442" r:id="rId4"/>
    <p:sldId id="411" r:id="rId5"/>
    <p:sldId id="303" r:id="rId6"/>
    <p:sldId id="443" r:id="rId7"/>
    <p:sldId id="444" r:id="rId8"/>
    <p:sldId id="445" r:id="rId9"/>
    <p:sldId id="259" r:id="rId10"/>
    <p:sldId id="315" r:id="rId11"/>
    <p:sldId id="316" r:id="rId12"/>
    <p:sldId id="306" r:id="rId13"/>
    <p:sldId id="260" r:id="rId14"/>
    <p:sldId id="446" r:id="rId15"/>
    <p:sldId id="447" r:id="rId16"/>
    <p:sldId id="319" r:id="rId17"/>
    <p:sldId id="320" r:id="rId18"/>
    <p:sldId id="322" r:id="rId19"/>
    <p:sldId id="448" r:id="rId20"/>
    <p:sldId id="449" r:id="rId21"/>
    <p:sldId id="264" r:id="rId22"/>
    <p:sldId id="265" r:id="rId23"/>
    <p:sldId id="307" r:id="rId24"/>
    <p:sldId id="308" r:id="rId25"/>
    <p:sldId id="266" r:id="rId26"/>
    <p:sldId id="328" r:id="rId27"/>
    <p:sldId id="450" r:id="rId28"/>
    <p:sldId id="451" r:id="rId29"/>
    <p:sldId id="452" r:id="rId30"/>
    <p:sldId id="412" r:id="rId31"/>
    <p:sldId id="413" r:id="rId32"/>
    <p:sldId id="414" r:id="rId33"/>
    <p:sldId id="415" r:id="rId34"/>
    <p:sldId id="422" r:id="rId35"/>
    <p:sldId id="423" r:id="rId36"/>
    <p:sldId id="453" r:id="rId37"/>
    <p:sldId id="330" r:id="rId38"/>
    <p:sldId id="331" r:id="rId39"/>
    <p:sldId id="332" r:id="rId40"/>
    <p:sldId id="454" r:id="rId41"/>
    <p:sldId id="294" r:id="rId42"/>
    <p:sldId id="455" r:id="rId43"/>
    <p:sldId id="275" r:id="rId44"/>
    <p:sldId id="338" r:id="rId45"/>
    <p:sldId id="379" r:id="rId46"/>
    <p:sldId id="378" r:id="rId47"/>
    <p:sldId id="311" r:id="rId48"/>
    <p:sldId id="293" r:id="rId49"/>
    <p:sldId id="345" r:id="rId50"/>
    <p:sldId id="381" r:id="rId51"/>
    <p:sldId id="380" r:id="rId52"/>
    <p:sldId id="416" r:id="rId53"/>
    <p:sldId id="417" r:id="rId54"/>
    <p:sldId id="296" r:id="rId55"/>
    <p:sldId id="340" r:id="rId56"/>
    <p:sldId id="383" r:id="rId57"/>
    <p:sldId id="418" r:id="rId58"/>
    <p:sldId id="419" r:id="rId59"/>
    <p:sldId id="276" r:id="rId60"/>
    <p:sldId id="342" r:id="rId61"/>
    <p:sldId id="343" r:id="rId62"/>
    <p:sldId id="456" r:id="rId63"/>
    <p:sldId id="344" r:id="rId64"/>
    <p:sldId id="297" r:id="rId65"/>
    <p:sldId id="384" r:id="rId66"/>
    <p:sldId id="346" r:id="rId67"/>
    <p:sldId id="385" r:id="rId68"/>
    <p:sldId id="298" r:id="rId69"/>
    <p:sldId id="299" r:id="rId70"/>
    <p:sldId id="424" r:id="rId71"/>
    <p:sldId id="457" r:id="rId72"/>
    <p:sldId id="348" r:id="rId73"/>
    <p:sldId id="349" r:id="rId74"/>
    <p:sldId id="386" r:id="rId75"/>
    <p:sldId id="458" r:id="rId76"/>
    <p:sldId id="351" r:id="rId77"/>
    <p:sldId id="459" r:id="rId78"/>
    <p:sldId id="387" r:id="rId79"/>
    <p:sldId id="356" r:id="rId80"/>
    <p:sldId id="353" r:id="rId81"/>
    <p:sldId id="357" r:id="rId82"/>
    <p:sldId id="460" r:id="rId83"/>
    <p:sldId id="389" r:id="rId84"/>
    <p:sldId id="439" r:id="rId85"/>
    <p:sldId id="440" r:id="rId86"/>
    <p:sldId id="441" r:id="rId87"/>
    <p:sldId id="281" r:id="rId88"/>
    <p:sldId id="300" r:id="rId89"/>
    <p:sldId id="360" r:id="rId90"/>
    <p:sldId id="359" r:id="rId91"/>
    <p:sldId id="361" r:id="rId92"/>
    <p:sldId id="362" r:id="rId93"/>
    <p:sldId id="461" r:id="rId94"/>
    <p:sldId id="462" r:id="rId95"/>
    <p:sldId id="391" r:id="rId96"/>
    <p:sldId id="393" r:id="rId97"/>
    <p:sldId id="363" r:id="rId98"/>
    <p:sldId id="390" r:id="rId99"/>
    <p:sldId id="364" r:id="rId100"/>
    <p:sldId id="365" r:id="rId101"/>
    <p:sldId id="366" r:id="rId102"/>
    <p:sldId id="367" r:id="rId103"/>
    <p:sldId id="267" r:id="rId104"/>
    <p:sldId id="285" r:id="rId105"/>
    <p:sldId id="371" r:id="rId106"/>
    <p:sldId id="370" r:id="rId107"/>
    <p:sldId id="394" r:id="rId108"/>
    <p:sldId id="286" r:id="rId109"/>
    <p:sldId id="288" r:id="rId110"/>
    <p:sldId id="287" r:id="rId111"/>
    <p:sldId id="289" r:id="rId112"/>
    <p:sldId id="438" r:id="rId113"/>
    <p:sldId id="463" r:id="rId114"/>
    <p:sldId id="464" r:id="rId115"/>
    <p:sldId id="465" r:id="rId116"/>
    <p:sldId id="290" r:id="rId117"/>
    <p:sldId id="291" r:id="rId118"/>
    <p:sldId id="270" r:id="rId119"/>
    <p:sldId id="398" r:id="rId120"/>
    <p:sldId id="376" r:id="rId121"/>
    <p:sldId id="466" r:id="rId122"/>
    <p:sldId id="396" r:id="rId123"/>
    <p:sldId id="397" r:id="rId124"/>
    <p:sldId id="467" r:id="rId125"/>
    <p:sldId id="468" r:id="rId126"/>
    <p:sldId id="469" r:id="rId127"/>
    <p:sldId id="470" r:id="rId128"/>
    <p:sldId id="401" r:id="rId129"/>
    <p:sldId id="427" r:id="rId130"/>
    <p:sldId id="428" r:id="rId131"/>
    <p:sldId id="429" r:id="rId132"/>
    <p:sldId id="430" r:id="rId133"/>
    <p:sldId id="272" r:id="rId134"/>
    <p:sldId id="407" r:id="rId135"/>
    <p:sldId id="373" r:id="rId136"/>
    <p:sldId id="404" r:id="rId137"/>
    <p:sldId id="405" r:id="rId138"/>
    <p:sldId id="406" r:id="rId139"/>
    <p:sldId id="431" r:id="rId140"/>
    <p:sldId id="437" r:id="rId141"/>
    <p:sldId id="283" r:id="rId142"/>
    <p:sldId id="375" r:id="rId143"/>
    <p:sldId id="374" r:id="rId144"/>
    <p:sldId id="284" r:id="rId145"/>
    <p:sldId id="312" r:id="rId146"/>
    <p:sldId id="410" r:id="rId147"/>
    <p:sldId id="409" r:id="rId14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50021"/>
    <a:srgbClr val="74B2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2" autoAdjust="0"/>
    <p:restoredTop sz="94624" autoAdjust="0"/>
  </p:normalViewPr>
  <p:slideViewPr>
    <p:cSldViewPr>
      <p:cViewPr>
        <p:scale>
          <a:sx n="75" d="100"/>
          <a:sy n="75" d="100"/>
        </p:scale>
        <p:origin x="-13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650107-1D65-4B3F-A1A6-F714799D8A63}" type="doc">
      <dgm:prSet loTypeId="urn:microsoft.com/office/officeart/2005/8/layout/matrix3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81B23DB6-2629-40F3-9E4F-1D835088C612}">
      <dgm:prSet phldrT="[Texto]"/>
      <dgm:spPr/>
      <dgm:t>
        <a:bodyPr/>
        <a:lstStyle/>
        <a:p>
          <a:r>
            <a:rPr lang="es-ES_tradnl" noProof="0" dirty="0" smtClean="0">
              <a:latin typeface="Calibri" pitchFamily="34" charset="0"/>
            </a:rPr>
            <a:t>Secretaría Ejecutiva</a:t>
          </a:r>
          <a:endParaRPr lang="es-ES_tradnl" noProof="0" dirty="0">
            <a:latin typeface="Calibri" pitchFamily="34" charset="0"/>
          </a:endParaRPr>
        </a:p>
      </dgm:t>
    </dgm:pt>
    <dgm:pt modelId="{3DA61C3D-9A1D-4C6B-8047-B150B5585D3F}" type="parTrans" cxnId="{DD5D0A2D-C6E0-4CB3-ADB3-72B1A6E7567E}">
      <dgm:prSet/>
      <dgm:spPr/>
      <dgm:t>
        <a:bodyPr/>
        <a:lstStyle/>
        <a:p>
          <a:endParaRPr lang="pt-BR"/>
        </a:p>
      </dgm:t>
    </dgm:pt>
    <dgm:pt modelId="{53551881-A690-4EA7-8475-07DBF163CEE6}" type="sibTrans" cxnId="{DD5D0A2D-C6E0-4CB3-ADB3-72B1A6E7567E}">
      <dgm:prSet/>
      <dgm:spPr/>
      <dgm:t>
        <a:bodyPr/>
        <a:lstStyle/>
        <a:p>
          <a:endParaRPr lang="pt-BR"/>
        </a:p>
      </dgm:t>
    </dgm:pt>
    <dgm:pt modelId="{3CB586D7-F363-4B75-A3B4-AD8F2AF1CA35}">
      <dgm:prSet phldrT="[Texto]"/>
      <dgm:spPr/>
      <dgm:t>
        <a:bodyPr/>
        <a:lstStyle/>
        <a:p>
          <a:r>
            <a:rPr lang="es-ES_tradnl" noProof="0" dirty="0" smtClean="0">
              <a:latin typeface="Calibri" pitchFamily="34" charset="0"/>
            </a:rPr>
            <a:t>Colegiado de Apoyo</a:t>
          </a:r>
          <a:endParaRPr lang="es-ES_tradnl" noProof="0" dirty="0">
            <a:latin typeface="Calibri" pitchFamily="34" charset="0"/>
          </a:endParaRPr>
        </a:p>
      </dgm:t>
    </dgm:pt>
    <dgm:pt modelId="{C693F1CC-693D-479B-9404-6485DE105D96}" type="parTrans" cxnId="{71B360B4-BC41-49EE-958E-178E1F5619F6}">
      <dgm:prSet/>
      <dgm:spPr/>
      <dgm:t>
        <a:bodyPr/>
        <a:lstStyle/>
        <a:p>
          <a:endParaRPr lang="pt-BR"/>
        </a:p>
      </dgm:t>
    </dgm:pt>
    <dgm:pt modelId="{BDA74477-5259-4363-8004-EE82916A18A0}" type="sibTrans" cxnId="{71B360B4-BC41-49EE-958E-178E1F5619F6}">
      <dgm:prSet/>
      <dgm:spPr/>
      <dgm:t>
        <a:bodyPr/>
        <a:lstStyle/>
        <a:p>
          <a:endParaRPr lang="pt-BR"/>
        </a:p>
      </dgm:t>
    </dgm:pt>
    <dgm:pt modelId="{2D9DC889-3461-48B0-905E-6A1C97DDFC9D}">
      <dgm:prSet phldrT="[Texto]"/>
      <dgm:spPr/>
      <dgm:t>
        <a:bodyPr/>
        <a:lstStyle/>
        <a:p>
          <a:r>
            <a:rPr lang="es-ES_tradnl" noProof="0" dirty="0" smtClean="0">
              <a:latin typeface="Calibri" pitchFamily="34" charset="0"/>
            </a:rPr>
            <a:t>Grupos de Trabajo (GT)</a:t>
          </a:r>
          <a:endParaRPr lang="es-ES_tradnl" noProof="0" dirty="0">
            <a:latin typeface="Calibri" pitchFamily="34" charset="0"/>
          </a:endParaRPr>
        </a:p>
      </dgm:t>
    </dgm:pt>
    <dgm:pt modelId="{60364560-DC56-4C76-BB38-0127A14F63B5}" type="parTrans" cxnId="{70B48A23-46CE-45B0-8B75-DC70EC6F41F3}">
      <dgm:prSet/>
      <dgm:spPr/>
      <dgm:t>
        <a:bodyPr/>
        <a:lstStyle/>
        <a:p>
          <a:endParaRPr lang="pt-BR"/>
        </a:p>
      </dgm:t>
    </dgm:pt>
    <dgm:pt modelId="{C46332E6-EC4D-4D11-83E2-2C1CDBA0E502}" type="sibTrans" cxnId="{70B48A23-46CE-45B0-8B75-DC70EC6F41F3}">
      <dgm:prSet/>
      <dgm:spPr/>
      <dgm:t>
        <a:bodyPr/>
        <a:lstStyle/>
        <a:p>
          <a:endParaRPr lang="pt-BR"/>
        </a:p>
      </dgm:t>
    </dgm:pt>
    <dgm:pt modelId="{203812EB-8513-4385-A454-4A118BB615AA}">
      <dgm:prSet phldrT="[Texto]"/>
      <dgm:spPr/>
      <dgm:t>
        <a:bodyPr/>
        <a:lstStyle/>
        <a:p>
          <a:r>
            <a:rPr lang="es-ES_tradnl" noProof="0" dirty="0" smtClean="0">
              <a:latin typeface="Calibri" pitchFamily="34" charset="0"/>
            </a:rPr>
            <a:t>Inter-GT</a:t>
          </a:r>
          <a:endParaRPr lang="es-ES_tradnl" noProof="0" dirty="0">
            <a:latin typeface="Calibri" pitchFamily="34" charset="0"/>
          </a:endParaRPr>
        </a:p>
      </dgm:t>
    </dgm:pt>
    <dgm:pt modelId="{8C610A93-43A7-470F-9B21-E7A79C1302FE}" type="parTrans" cxnId="{A2227473-F37F-4EC2-9D8D-74E76CD5D3E7}">
      <dgm:prSet/>
      <dgm:spPr/>
      <dgm:t>
        <a:bodyPr/>
        <a:lstStyle/>
        <a:p>
          <a:endParaRPr lang="pt-BR"/>
        </a:p>
      </dgm:t>
    </dgm:pt>
    <dgm:pt modelId="{B0482508-C1A0-4166-80BD-D5911F9FCE0A}" type="sibTrans" cxnId="{A2227473-F37F-4EC2-9D8D-74E76CD5D3E7}">
      <dgm:prSet/>
      <dgm:spPr/>
      <dgm:t>
        <a:bodyPr/>
        <a:lstStyle/>
        <a:p>
          <a:endParaRPr lang="pt-BR"/>
        </a:p>
      </dgm:t>
    </dgm:pt>
    <dgm:pt modelId="{B3CD3650-C4E8-4A93-ABF3-03CC5DA4D49A}" type="pres">
      <dgm:prSet presAssocID="{70650107-1D65-4B3F-A1A6-F714799D8A6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87D6C5D-7355-4C7A-97DD-E872DE5A5973}" type="pres">
      <dgm:prSet presAssocID="{70650107-1D65-4B3F-A1A6-F714799D8A63}" presName="diamond" presStyleLbl="bgShp" presStyleIdx="0" presStyleCnt="1"/>
      <dgm:spPr/>
    </dgm:pt>
    <dgm:pt modelId="{1EAC0F37-A851-41A8-9812-3AAB165EB543}" type="pres">
      <dgm:prSet presAssocID="{70650107-1D65-4B3F-A1A6-F714799D8A6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DF6D2E0-3088-4B7F-8EB7-46F1F80DBF23}" type="pres">
      <dgm:prSet presAssocID="{70650107-1D65-4B3F-A1A6-F714799D8A6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9EB3083-5065-46C7-A9CB-6B839D4B0049}" type="pres">
      <dgm:prSet presAssocID="{70650107-1D65-4B3F-A1A6-F714799D8A6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258DD0-26AF-476C-830D-3FA750935065}" type="pres">
      <dgm:prSet presAssocID="{70650107-1D65-4B3F-A1A6-F714799D8A6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751DBF4-C395-42D1-93B4-65C87E5A5577}" type="presOf" srcId="{81B23DB6-2629-40F3-9E4F-1D835088C612}" destId="{1EAC0F37-A851-41A8-9812-3AAB165EB543}" srcOrd="0" destOrd="0" presId="urn:microsoft.com/office/officeart/2005/8/layout/matrix3"/>
    <dgm:cxn modelId="{71B360B4-BC41-49EE-958E-178E1F5619F6}" srcId="{70650107-1D65-4B3F-A1A6-F714799D8A63}" destId="{3CB586D7-F363-4B75-A3B4-AD8F2AF1CA35}" srcOrd="1" destOrd="0" parTransId="{C693F1CC-693D-479B-9404-6485DE105D96}" sibTransId="{BDA74477-5259-4363-8004-EE82916A18A0}"/>
    <dgm:cxn modelId="{DD5D0A2D-C6E0-4CB3-ADB3-72B1A6E7567E}" srcId="{70650107-1D65-4B3F-A1A6-F714799D8A63}" destId="{81B23DB6-2629-40F3-9E4F-1D835088C612}" srcOrd="0" destOrd="0" parTransId="{3DA61C3D-9A1D-4C6B-8047-B150B5585D3F}" sibTransId="{53551881-A690-4EA7-8475-07DBF163CEE6}"/>
    <dgm:cxn modelId="{8BA23DAF-FA1C-4977-83E9-FAA9CE39C291}" type="presOf" srcId="{3CB586D7-F363-4B75-A3B4-AD8F2AF1CA35}" destId="{9DF6D2E0-3088-4B7F-8EB7-46F1F80DBF23}" srcOrd="0" destOrd="0" presId="urn:microsoft.com/office/officeart/2005/8/layout/matrix3"/>
    <dgm:cxn modelId="{A78CCF0A-9230-49A4-9701-F9AA546FA92F}" type="presOf" srcId="{2D9DC889-3461-48B0-905E-6A1C97DDFC9D}" destId="{A9EB3083-5065-46C7-A9CB-6B839D4B0049}" srcOrd="0" destOrd="0" presId="urn:microsoft.com/office/officeart/2005/8/layout/matrix3"/>
    <dgm:cxn modelId="{F271C5C0-3945-4CBF-B526-C2CC8AFEFDDA}" type="presOf" srcId="{203812EB-8513-4385-A454-4A118BB615AA}" destId="{FA258DD0-26AF-476C-830D-3FA750935065}" srcOrd="0" destOrd="0" presId="urn:microsoft.com/office/officeart/2005/8/layout/matrix3"/>
    <dgm:cxn modelId="{70B48A23-46CE-45B0-8B75-DC70EC6F41F3}" srcId="{70650107-1D65-4B3F-A1A6-F714799D8A63}" destId="{2D9DC889-3461-48B0-905E-6A1C97DDFC9D}" srcOrd="2" destOrd="0" parTransId="{60364560-DC56-4C76-BB38-0127A14F63B5}" sibTransId="{C46332E6-EC4D-4D11-83E2-2C1CDBA0E502}"/>
    <dgm:cxn modelId="{A2227473-F37F-4EC2-9D8D-74E76CD5D3E7}" srcId="{70650107-1D65-4B3F-A1A6-F714799D8A63}" destId="{203812EB-8513-4385-A454-4A118BB615AA}" srcOrd="3" destOrd="0" parTransId="{8C610A93-43A7-470F-9B21-E7A79C1302FE}" sibTransId="{B0482508-C1A0-4166-80BD-D5911F9FCE0A}"/>
    <dgm:cxn modelId="{E7E7122F-3D8F-4DF7-9946-36EA27ECDA2C}" type="presOf" srcId="{70650107-1D65-4B3F-A1A6-F714799D8A63}" destId="{B3CD3650-C4E8-4A93-ABF3-03CC5DA4D49A}" srcOrd="0" destOrd="0" presId="urn:microsoft.com/office/officeart/2005/8/layout/matrix3"/>
    <dgm:cxn modelId="{B8643915-448D-487F-9E9D-14845DF08D91}" type="presParOf" srcId="{B3CD3650-C4E8-4A93-ABF3-03CC5DA4D49A}" destId="{687D6C5D-7355-4C7A-97DD-E872DE5A5973}" srcOrd="0" destOrd="0" presId="urn:microsoft.com/office/officeart/2005/8/layout/matrix3"/>
    <dgm:cxn modelId="{C2AFC5B9-E1C5-438E-8685-269E00147CAA}" type="presParOf" srcId="{B3CD3650-C4E8-4A93-ABF3-03CC5DA4D49A}" destId="{1EAC0F37-A851-41A8-9812-3AAB165EB543}" srcOrd="1" destOrd="0" presId="urn:microsoft.com/office/officeart/2005/8/layout/matrix3"/>
    <dgm:cxn modelId="{675861E2-672D-48FC-B951-57CC912A4CC2}" type="presParOf" srcId="{B3CD3650-C4E8-4A93-ABF3-03CC5DA4D49A}" destId="{9DF6D2E0-3088-4B7F-8EB7-46F1F80DBF23}" srcOrd="2" destOrd="0" presId="urn:microsoft.com/office/officeart/2005/8/layout/matrix3"/>
    <dgm:cxn modelId="{5DE84DE9-4C04-429F-B811-4449111CF613}" type="presParOf" srcId="{B3CD3650-C4E8-4A93-ABF3-03CC5DA4D49A}" destId="{A9EB3083-5065-46C7-A9CB-6B839D4B0049}" srcOrd="3" destOrd="0" presId="urn:microsoft.com/office/officeart/2005/8/layout/matrix3"/>
    <dgm:cxn modelId="{6C9AE667-0F6B-407D-A93C-E0EE33AD9118}" type="presParOf" srcId="{B3CD3650-C4E8-4A93-ABF3-03CC5DA4D49A}" destId="{FA258DD0-26AF-476C-830D-3FA75093506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AC7BC7-F353-4AFE-95E6-BAE7BD372395}" type="doc">
      <dgm:prSet loTypeId="urn:microsoft.com/office/officeart/2005/8/layout/vList5" loCatId="list" qsTypeId="urn:microsoft.com/office/officeart/2005/8/quickstyle/simple3" qsCatId="simple" csTypeId="urn:microsoft.com/office/officeart/2005/8/colors/accent4_1" csCatId="accent4" phldr="1"/>
      <dgm:spPr/>
      <dgm:t>
        <a:bodyPr/>
        <a:lstStyle/>
        <a:p>
          <a:endParaRPr lang="pt-BR"/>
        </a:p>
      </dgm:t>
    </dgm:pt>
    <dgm:pt modelId="{7113B6BE-E63B-4ADD-97B9-45B8ADC31720}">
      <dgm:prSet/>
      <dgm:spPr/>
      <dgm:t>
        <a:bodyPr/>
        <a:lstStyle/>
        <a:p>
          <a:pPr rtl="0"/>
          <a:r>
            <a:rPr lang="es-ES_tradnl" b="1" noProof="0" dirty="0" smtClean="0">
              <a:latin typeface="Calibri" pitchFamily="34" charset="0"/>
              <a:cs typeface="Calibri" pitchFamily="34" charset="0"/>
            </a:rPr>
            <a:t>Programa de indicadores y metas</a:t>
          </a:r>
          <a:r>
            <a:rPr lang="es-ES_tradnl" noProof="0" dirty="0" smtClean="0">
              <a:latin typeface="Calibri" pitchFamily="34" charset="0"/>
              <a:cs typeface="Calibri" pitchFamily="34" charset="0"/>
            </a:rPr>
            <a:t>;</a:t>
          </a:r>
          <a:endParaRPr lang="es-ES_tradnl" noProof="0" dirty="0">
            <a:latin typeface="Calibri" pitchFamily="34" charset="0"/>
            <a:cs typeface="Calibri" pitchFamily="34" charset="0"/>
          </a:endParaRPr>
        </a:p>
      </dgm:t>
    </dgm:pt>
    <dgm:pt modelId="{BE44DAA8-EF6D-4CAA-B4CD-A55C0D06D182}" type="parTrans" cxnId="{F632B602-4A8A-4D72-A301-6F540C5B71FD}">
      <dgm:prSet/>
      <dgm:spPr/>
      <dgm:t>
        <a:bodyPr/>
        <a:lstStyle/>
        <a:p>
          <a:endParaRPr lang="pt-BR"/>
        </a:p>
      </dgm:t>
    </dgm:pt>
    <dgm:pt modelId="{B2EF6D2A-3E89-4588-9DE8-2C355B9E8850}" type="sibTrans" cxnId="{F632B602-4A8A-4D72-A301-6F540C5B71FD}">
      <dgm:prSet/>
      <dgm:spPr/>
      <dgm:t>
        <a:bodyPr/>
        <a:lstStyle/>
        <a:p>
          <a:endParaRPr lang="pt-BR"/>
        </a:p>
      </dgm:t>
    </dgm:pt>
    <dgm:pt modelId="{CA2497DD-7992-479A-AA95-6557CD1AC961}">
      <dgm:prSet/>
      <dgm:spPr/>
      <dgm:t>
        <a:bodyPr/>
        <a:lstStyle/>
        <a:p>
          <a:pPr rtl="0"/>
          <a:r>
            <a:rPr lang="es-ES_tradnl" b="1" noProof="0" dirty="0" smtClean="0">
              <a:latin typeface="Calibri" pitchFamily="34" charset="0"/>
              <a:cs typeface="Calibri" pitchFamily="34" charset="0"/>
            </a:rPr>
            <a:t>Seguimiento ciudadano; </a:t>
          </a:r>
          <a:endParaRPr lang="es-ES_tradnl" b="1" noProof="0" dirty="0">
            <a:latin typeface="Calibri" pitchFamily="34" charset="0"/>
            <a:cs typeface="Calibri" pitchFamily="34" charset="0"/>
          </a:endParaRPr>
        </a:p>
      </dgm:t>
    </dgm:pt>
    <dgm:pt modelId="{5250011D-05D2-4249-B239-4B786C58D7F8}" type="parTrans" cxnId="{EBF779F8-D777-4A71-9569-85318D4B0570}">
      <dgm:prSet/>
      <dgm:spPr/>
      <dgm:t>
        <a:bodyPr/>
        <a:lstStyle/>
        <a:p>
          <a:endParaRPr lang="pt-BR"/>
        </a:p>
      </dgm:t>
    </dgm:pt>
    <dgm:pt modelId="{BC006170-BB56-447A-B333-D21AA0C81195}" type="sibTrans" cxnId="{EBF779F8-D777-4A71-9569-85318D4B0570}">
      <dgm:prSet/>
      <dgm:spPr/>
      <dgm:t>
        <a:bodyPr/>
        <a:lstStyle/>
        <a:p>
          <a:endParaRPr lang="pt-BR"/>
        </a:p>
      </dgm:t>
    </dgm:pt>
    <dgm:pt modelId="{EFD4788A-2FDA-486F-A3D7-4A47E1DDF65C}">
      <dgm:prSet/>
      <dgm:spPr/>
      <dgm:t>
        <a:bodyPr/>
        <a:lstStyle/>
        <a:p>
          <a:pPr rtl="0"/>
          <a:r>
            <a:rPr lang="es-ES_tradnl" b="1" noProof="0" dirty="0" smtClean="0">
              <a:latin typeface="Calibri" pitchFamily="34" charset="0"/>
              <a:cs typeface="Calibri" pitchFamily="34" charset="0"/>
            </a:rPr>
            <a:t>Cultura ciudadana;</a:t>
          </a:r>
          <a:endParaRPr lang="es-ES_tradnl" b="1" noProof="0" dirty="0">
            <a:latin typeface="Calibri" pitchFamily="34" charset="0"/>
            <a:cs typeface="Calibri" pitchFamily="34" charset="0"/>
          </a:endParaRPr>
        </a:p>
      </dgm:t>
    </dgm:pt>
    <dgm:pt modelId="{91C93D97-DBDE-45A7-9D28-5A87432EDE43}" type="parTrans" cxnId="{FAB688C4-AB69-4BE6-9F26-5A7386D98952}">
      <dgm:prSet/>
      <dgm:spPr/>
      <dgm:t>
        <a:bodyPr/>
        <a:lstStyle/>
        <a:p>
          <a:endParaRPr lang="pt-BR"/>
        </a:p>
      </dgm:t>
    </dgm:pt>
    <dgm:pt modelId="{A751900B-F04B-45AC-8898-A27AC97B258C}" type="sibTrans" cxnId="{FAB688C4-AB69-4BE6-9F26-5A7386D98952}">
      <dgm:prSet/>
      <dgm:spPr/>
      <dgm:t>
        <a:bodyPr/>
        <a:lstStyle/>
        <a:p>
          <a:endParaRPr lang="pt-BR"/>
        </a:p>
      </dgm:t>
    </dgm:pt>
    <dgm:pt modelId="{FCBF99B3-597D-4F2C-847F-A29E5BFBE2D3}">
      <dgm:prSet/>
      <dgm:spPr/>
      <dgm:t>
        <a:bodyPr/>
        <a:lstStyle/>
        <a:p>
          <a:pPr rtl="0"/>
          <a:r>
            <a:rPr lang="es-ES_tradnl" b="1" noProof="0" dirty="0" smtClean="0">
              <a:latin typeface="Calibri" pitchFamily="34" charset="0"/>
              <a:cs typeface="Calibri" pitchFamily="34" charset="0"/>
            </a:rPr>
            <a:t>Movilización ciudadana.</a:t>
          </a:r>
          <a:endParaRPr lang="es-ES_tradnl" b="1" noProof="0" dirty="0">
            <a:latin typeface="Calibri" pitchFamily="34" charset="0"/>
            <a:cs typeface="Calibri" pitchFamily="34" charset="0"/>
          </a:endParaRPr>
        </a:p>
      </dgm:t>
    </dgm:pt>
    <dgm:pt modelId="{FF5D7289-B701-482B-9A3D-BB6ED49CFB4F}" type="parTrans" cxnId="{7D4AB01D-3DA8-424B-B3D4-49586238E32E}">
      <dgm:prSet/>
      <dgm:spPr/>
      <dgm:t>
        <a:bodyPr/>
        <a:lstStyle/>
        <a:p>
          <a:endParaRPr lang="pt-BR"/>
        </a:p>
      </dgm:t>
    </dgm:pt>
    <dgm:pt modelId="{51BA3A84-8705-4B61-A6E9-FF60204EFF9A}" type="sibTrans" cxnId="{7D4AB01D-3DA8-424B-B3D4-49586238E32E}">
      <dgm:prSet/>
      <dgm:spPr/>
      <dgm:t>
        <a:bodyPr/>
        <a:lstStyle/>
        <a:p>
          <a:endParaRPr lang="pt-BR"/>
        </a:p>
      </dgm:t>
    </dgm:pt>
    <dgm:pt modelId="{573EC3D7-262E-4ECE-9FEA-15EC428F081F}" type="pres">
      <dgm:prSet presAssocID="{7DAC7BC7-F353-4AFE-95E6-BAE7BD3723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619AC1-3E87-4D47-BF12-1CB8ACA7E082}" type="pres">
      <dgm:prSet presAssocID="{7113B6BE-E63B-4ADD-97B9-45B8ADC31720}" presName="linNode" presStyleCnt="0"/>
      <dgm:spPr/>
    </dgm:pt>
    <dgm:pt modelId="{3D1EC623-D954-4168-8213-3A4B45161610}" type="pres">
      <dgm:prSet presAssocID="{7113B6BE-E63B-4ADD-97B9-45B8ADC31720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8F1BD1-C983-4BB9-8F20-7E7D6BA0F05F}" type="pres">
      <dgm:prSet presAssocID="{B2EF6D2A-3E89-4588-9DE8-2C355B9E8850}" presName="sp" presStyleCnt="0"/>
      <dgm:spPr/>
    </dgm:pt>
    <dgm:pt modelId="{F79D25DA-74FC-4549-A859-8974CDA451B7}" type="pres">
      <dgm:prSet presAssocID="{CA2497DD-7992-479A-AA95-6557CD1AC961}" presName="linNode" presStyleCnt="0"/>
      <dgm:spPr/>
    </dgm:pt>
    <dgm:pt modelId="{4DF9F0B0-072A-446F-9C2A-44AD0BE6E089}" type="pres">
      <dgm:prSet presAssocID="{CA2497DD-7992-479A-AA95-6557CD1AC96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AC986C-5C90-4F7C-88B8-259F94897708}" type="pres">
      <dgm:prSet presAssocID="{BC006170-BB56-447A-B333-D21AA0C81195}" presName="sp" presStyleCnt="0"/>
      <dgm:spPr/>
    </dgm:pt>
    <dgm:pt modelId="{89AF33B5-9E97-4994-A4A9-614C366680D3}" type="pres">
      <dgm:prSet presAssocID="{EFD4788A-2FDA-486F-A3D7-4A47E1DDF65C}" presName="linNode" presStyleCnt="0"/>
      <dgm:spPr/>
    </dgm:pt>
    <dgm:pt modelId="{CAA09A9C-6022-479D-95E6-D40107EB1B64}" type="pres">
      <dgm:prSet presAssocID="{EFD4788A-2FDA-486F-A3D7-4A47E1DDF65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CFE12E-5A15-4376-BB77-8050513B21B5}" type="pres">
      <dgm:prSet presAssocID="{A751900B-F04B-45AC-8898-A27AC97B258C}" presName="sp" presStyleCnt="0"/>
      <dgm:spPr/>
    </dgm:pt>
    <dgm:pt modelId="{C569C7E0-1380-4A73-9611-E5324E227C2C}" type="pres">
      <dgm:prSet presAssocID="{FCBF99B3-597D-4F2C-847F-A29E5BFBE2D3}" presName="linNode" presStyleCnt="0"/>
      <dgm:spPr/>
    </dgm:pt>
    <dgm:pt modelId="{9440B27C-482F-488C-9E1C-33FC55332EA0}" type="pres">
      <dgm:prSet presAssocID="{FCBF99B3-597D-4F2C-847F-A29E5BFBE2D3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AB4F869-0816-40EB-BCFA-179AE0499EDB}" type="presOf" srcId="{EFD4788A-2FDA-486F-A3D7-4A47E1DDF65C}" destId="{CAA09A9C-6022-479D-95E6-D40107EB1B64}" srcOrd="0" destOrd="0" presId="urn:microsoft.com/office/officeart/2005/8/layout/vList5"/>
    <dgm:cxn modelId="{EBF779F8-D777-4A71-9569-85318D4B0570}" srcId="{7DAC7BC7-F353-4AFE-95E6-BAE7BD372395}" destId="{CA2497DD-7992-479A-AA95-6557CD1AC961}" srcOrd="1" destOrd="0" parTransId="{5250011D-05D2-4249-B239-4B786C58D7F8}" sibTransId="{BC006170-BB56-447A-B333-D21AA0C81195}"/>
    <dgm:cxn modelId="{F632B602-4A8A-4D72-A301-6F540C5B71FD}" srcId="{7DAC7BC7-F353-4AFE-95E6-BAE7BD372395}" destId="{7113B6BE-E63B-4ADD-97B9-45B8ADC31720}" srcOrd="0" destOrd="0" parTransId="{BE44DAA8-EF6D-4CAA-B4CD-A55C0D06D182}" sibTransId="{B2EF6D2A-3E89-4588-9DE8-2C355B9E8850}"/>
    <dgm:cxn modelId="{1759F664-2B1F-457C-B1D8-5D9A1E9E023A}" type="presOf" srcId="{CA2497DD-7992-479A-AA95-6557CD1AC961}" destId="{4DF9F0B0-072A-446F-9C2A-44AD0BE6E089}" srcOrd="0" destOrd="0" presId="urn:microsoft.com/office/officeart/2005/8/layout/vList5"/>
    <dgm:cxn modelId="{DF4908D3-8796-4818-9E0D-625B2D76A939}" type="presOf" srcId="{FCBF99B3-597D-4F2C-847F-A29E5BFBE2D3}" destId="{9440B27C-482F-488C-9E1C-33FC55332EA0}" srcOrd="0" destOrd="0" presId="urn:microsoft.com/office/officeart/2005/8/layout/vList5"/>
    <dgm:cxn modelId="{DC9C1583-4DA6-4BD4-AD2A-CE0A9CB8C641}" type="presOf" srcId="{7DAC7BC7-F353-4AFE-95E6-BAE7BD372395}" destId="{573EC3D7-262E-4ECE-9FEA-15EC428F081F}" srcOrd="0" destOrd="0" presId="urn:microsoft.com/office/officeart/2005/8/layout/vList5"/>
    <dgm:cxn modelId="{30FBA443-091A-4EFB-B462-9D056B9390E4}" type="presOf" srcId="{7113B6BE-E63B-4ADD-97B9-45B8ADC31720}" destId="{3D1EC623-D954-4168-8213-3A4B45161610}" srcOrd="0" destOrd="0" presId="urn:microsoft.com/office/officeart/2005/8/layout/vList5"/>
    <dgm:cxn modelId="{7D4AB01D-3DA8-424B-B3D4-49586238E32E}" srcId="{7DAC7BC7-F353-4AFE-95E6-BAE7BD372395}" destId="{FCBF99B3-597D-4F2C-847F-A29E5BFBE2D3}" srcOrd="3" destOrd="0" parTransId="{FF5D7289-B701-482B-9A3D-BB6ED49CFB4F}" sibTransId="{51BA3A84-8705-4B61-A6E9-FF60204EFF9A}"/>
    <dgm:cxn modelId="{FAB688C4-AB69-4BE6-9F26-5A7386D98952}" srcId="{7DAC7BC7-F353-4AFE-95E6-BAE7BD372395}" destId="{EFD4788A-2FDA-486F-A3D7-4A47E1DDF65C}" srcOrd="2" destOrd="0" parTransId="{91C93D97-DBDE-45A7-9D28-5A87432EDE43}" sibTransId="{A751900B-F04B-45AC-8898-A27AC97B258C}"/>
    <dgm:cxn modelId="{7307D5BA-A425-4D75-A71A-87E1F8D08CB0}" type="presParOf" srcId="{573EC3D7-262E-4ECE-9FEA-15EC428F081F}" destId="{F4619AC1-3E87-4D47-BF12-1CB8ACA7E082}" srcOrd="0" destOrd="0" presId="urn:microsoft.com/office/officeart/2005/8/layout/vList5"/>
    <dgm:cxn modelId="{9CC19C2A-5A7A-48FE-946E-7B4A533F8ED8}" type="presParOf" srcId="{F4619AC1-3E87-4D47-BF12-1CB8ACA7E082}" destId="{3D1EC623-D954-4168-8213-3A4B45161610}" srcOrd="0" destOrd="0" presId="urn:microsoft.com/office/officeart/2005/8/layout/vList5"/>
    <dgm:cxn modelId="{F8EFCB4B-EBC4-49D8-9D70-CB35914B499B}" type="presParOf" srcId="{573EC3D7-262E-4ECE-9FEA-15EC428F081F}" destId="{618F1BD1-C983-4BB9-8F20-7E7D6BA0F05F}" srcOrd="1" destOrd="0" presId="urn:microsoft.com/office/officeart/2005/8/layout/vList5"/>
    <dgm:cxn modelId="{127F7049-5E51-45A9-995E-4742F042FB3F}" type="presParOf" srcId="{573EC3D7-262E-4ECE-9FEA-15EC428F081F}" destId="{F79D25DA-74FC-4549-A859-8974CDA451B7}" srcOrd="2" destOrd="0" presId="urn:microsoft.com/office/officeart/2005/8/layout/vList5"/>
    <dgm:cxn modelId="{C0C385D8-A2E3-49D1-92DF-605E217528F5}" type="presParOf" srcId="{F79D25DA-74FC-4549-A859-8974CDA451B7}" destId="{4DF9F0B0-072A-446F-9C2A-44AD0BE6E089}" srcOrd="0" destOrd="0" presId="urn:microsoft.com/office/officeart/2005/8/layout/vList5"/>
    <dgm:cxn modelId="{6B226A57-BF20-4585-9E68-FBD3464AB264}" type="presParOf" srcId="{573EC3D7-262E-4ECE-9FEA-15EC428F081F}" destId="{F6AC986C-5C90-4F7C-88B8-259F94897708}" srcOrd="3" destOrd="0" presId="urn:microsoft.com/office/officeart/2005/8/layout/vList5"/>
    <dgm:cxn modelId="{BA5BE9E8-0F24-408C-BF07-F0A14B372C87}" type="presParOf" srcId="{573EC3D7-262E-4ECE-9FEA-15EC428F081F}" destId="{89AF33B5-9E97-4994-A4A9-614C366680D3}" srcOrd="4" destOrd="0" presId="urn:microsoft.com/office/officeart/2005/8/layout/vList5"/>
    <dgm:cxn modelId="{49A484CA-E6CE-486F-A4FC-A33EB0675B3E}" type="presParOf" srcId="{89AF33B5-9E97-4994-A4A9-614C366680D3}" destId="{CAA09A9C-6022-479D-95E6-D40107EB1B64}" srcOrd="0" destOrd="0" presId="urn:microsoft.com/office/officeart/2005/8/layout/vList5"/>
    <dgm:cxn modelId="{C64A83DF-CEF5-486B-8FC0-00B22D24204D}" type="presParOf" srcId="{573EC3D7-262E-4ECE-9FEA-15EC428F081F}" destId="{3ACFE12E-5A15-4376-BB77-8050513B21B5}" srcOrd="5" destOrd="0" presId="urn:microsoft.com/office/officeart/2005/8/layout/vList5"/>
    <dgm:cxn modelId="{38FFA32E-08AA-4D8C-B3CE-2BD53B4F49E2}" type="presParOf" srcId="{573EC3D7-262E-4ECE-9FEA-15EC428F081F}" destId="{C569C7E0-1380-4A73-9611-E5324E227C2C}" srcOrd="6" destOrd="0" presId="urn:microsoft.com/office/officeart/2005/8/layout/vList5"/>
    <dgm:cxn modelId="{FCD85DA0-794A-4A45-AA24-93A143D27CA3}" type="presParOf" srcId="{C569C7E0-1380-4A73-9611-E5324E227C2C}" destId="{9440B27C-482F-488C-9E1C-33FC55332EA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AF2489-FC8B-4C09-B4A6-9AFE57E5F8B5}" type="doc">
      <dgm:prSet loTypeId="urn:microsoft.com/office/officeart/2005/8/layout/list1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75C7AD70-5D0C-4D10-8D46-EAA8D5F0987F}">
      <dgm:prSet phldrT="[Texto]" custT="1"/>
      <dgm:spPr/>
      <dgm:t>
        <a:bodyPr/>
        <a:lstStyle/>
        <a:p>
          <a:r>
            <a:rPr lang="es-ES_tradnl" sz="1800" noProof="0" dirty="0" smtClean="0">
              <a:latin typeface="Calibri" pitchFamily="34" charset="0"/>
            </a:rPr>
            <a:t>Planificación de la ciudad</a:t>
          </a:r>
          <a:endParaRPr lang="es-ES_tradnl" sz="1800" noProof="0" dirty="0">
            <a:latin typeface="Calibri" pitchFamily="34" charset="0"/>
          </a:endParaRPr>
        </a:p>
      </dgm:t>
    </dgm:pt>
    <dgm:pt modelId="{BB5B5721-3A5E-43C9-8FE5-2794ECCDFB8B}" type="parTrans" cxnId="{9A790D88-BEC0-4F82-8C57-CDC8D7832326}">
      <dgm:prSet/>
      <dgm:spPr/>
      <dgm:t>
        <a:bodyPr/>
        <a:lstStyle/>
        <a:p>
          <a:endParaRPr lang="pt-BR"/>
        </a:p>
      </dgm:t>
    </dgm:pt>
    <dgm:pt modelId="{5BF17ED1-DC2A-4C7C-9C3E-45073AB542B8}" type="sibTrans" cxnId="{9A790D88-BEC0-4F82-8C57-CDC8D7832326}">
      <dgm:prSet/>
      <dgm:spPr/>
      <dgm:t>
        <a:bodyPr/>
        <a:lstStyle/>
        <a:p>
          <a:endParaRPr lang="pt-BR"/>
        </a:p>
      </dgm:t>
    </dgm:pt>
    <dgm:pt modelId="{15BF59C9-CD80-4DF7-9AF2-E29FDBB8F680}">
      <dgm:prSet phldrT="[Texto]" custT="1"/>
      <dgm:spPr/>
      <dgm:t>
        <a:bodyPr/>
        <a:lstStyle/>
        <a:p>
          <a:r>
            <a:rPr lang="es-ES_tradnl" sz="1800" noProof="0" dirty="0" smtClean="0">
              <a:latin typeface="Calibri" pitchFamily="34" charset="0"/>
            </a:rPr>
            <a:t>Gestión pública</a:t>
          </a:r>
          <a:endParaRPr lang="es-ES_tradnl" sz="1800" noProof="0" dirty="0">
            <a:latin typeface="Calibri" pitchFamily="34" charset="0"/>
          </a:endParaRPr>
        </a:p>
      </dgm:t>
    </dgm:pt>
    <dgm:pt modelId="{6255C156-C3DB-4863-BDB4-9C801FFAE562}" type="parTrans" cxnId="{D275550C-0962-4EF2-B55A-066AC6696BD6}">
      <dgm:prSet/>
      <dgm:spPr/>
      <dgm:t>
        <a:bodyPr/>
        <a:lstStyle/>
        <a:p>
          <a:endParaRPr lang="pt-BR"/>
        </a:p>
      </dgm:t>
    </dgm:pt>
    <dgm:pt modelId="{4EF8EA85-7EA8-4816-9FB2-F0FA0F17BE4E}" type="sibTrans" cxnId="{D275550C-0962-4EF2-B55A-066AC6696BD6}">
      <dgm:prSet/>
      <dgm:spPr/>
      <dgm:t>
        <a:bodyPr/>
        <a:lstStyle/>
        <a:p>
          <a:endParaRPr lang="pt-BR"/>
        </a:p>
      </dgm:t>
    </dgm:pt>
    <dgm:pt modelId="{8F95ABA5-EE34-4DCB-9F7D-60FECC05FAD7}">
      <dgm:prSet phldrT="[Texto]"/>
      <dgm:spPr/>
      <dgm:t>
        <a:bodyPr/>
        <a:lstStyle/>
        <a:p>
          <a:r>
            <a:rPr lang="es-ES_tradnl" noProof="0" dirty="0" smtClean="0">
              <a:latin typeface="Calibri" pitchFamily="34" charset="0"/>
            </a:rPr>
            <a:t>Control social</a:t>
          </a:r>
          <a:endParaRPr lang="es-ES_tradnl" noProof="0" dirty="0">
            <a:latin typeface="Calibri" pitchFamily="34" charset="0"/>
          </a:endParaRPr>
        </a:p>
      </dgm:t>
    </dgm:pt>
    <dgm:pt modelId="{A10767AD-469C-4B93-A2BB-ECB10CA7CFB0}" type="parTrans" cxnId="{C53EB3F7-9992-4362-90B3-2311212444C6}">
      <dgm:prSet/>
      <dgm:spPr/>
      <dgm:t>
        <a:bodyPr/>
        <a:lstStyle/>
        <a:p>
          <a:endParaRPr lang="pt-BR"/>
        </a:p>
      </dgm:t>
    </dgm:pt>
    <dgm:pt modelId="{4314260F-A174-4B18-B1BB-57CB27B710E4}" type="sibTrans" cxnId="{C53EB3F7-9992-4362-90B3-2311212444C6}">
      <dgm:prSet/>
      <dgm:spPr/>
      <dgm:t>
        <a:bodyPr/>
        <a:lstStyle/>
        <a:p>
          <a:endParaRPr lang="pt-BR"/>
        </a:p>
      </dgm:t>
    </dgm:pt>
    <dgm:pt modelId="{488A6DFF-2AB3-4107-A018-38D8B42C3726}">
      <dgm:prSet phldrT="[Texto]"/>
      <dgm:spPr/>
      <dgm:t>
        <a:bodyPr/>
        <a:lstStyle/>
        <a:p>
          <a:r>
            <a:rPr lang="es-ES_tradnl" noProof="0" dirty="0" smtClean="0">
              <a:latin typeface="Calibri" pitchFamily="34" charset="0"/>
            </a:rPr>
            <a:t>Cultura política</a:t>
          </a:r>
          <a:endParaRPr lang="es-ES_tradnl" noProof="0" dirty="0">
            <a:latin typeface="Calibri" pitchFamily="34" charset="0"/>
          </a:endParaRPr>
        </a:p>
      </dgm:t>
    </dgm:pt>
    <dgm:pt modelId="{EBD56287-FEFE-4072-A975-0394C5C2C9D1}" type="parTrans" cxnId="{459E90EF-34A2-4F07-AF71-D7917037E1D7}">
      <dgm:prSet/>
      <dgm:spPr/>
      <dgm:t>
        <a:bodyPr/>
        <a:lstStyle/>
        <a:p>
          <a:endParaRPr lang="pt-BR"/>
        </a:p>
      </dgm:t>
    </dgm:pt>
    <dgm:pt modelId="{7630B3C2-9F27-4E6B-A6DE-56F2AB84ACBC}" type="sibTrans" cxnId="{459E90EF-34A2-4F07-AF71-D7917037E1D7}">
      <dgm:prSet/>
      <dgm:spPr/>
      <dgm:t>
        <a:bodyPr/>
        <a:lstStyle/>
        <a:p>
          <a:endParaRPr lang="pt-BR"/>
        </a:p>
      </dgm:t>
    </dgm:pt>
    <dgm:pt modelId="{20CDAD54-5E71-4053-A4D6-990733D931CE}" type="pres">
      <dgm:prSet presAssocID="{18AF2489-FC8B-4C09-B4A6-9AFE57E5F8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E62133-FF5E-4E82-B31D-B031F49152E0}" type="pres">
      <dgm:prSet presAssocID="{75C7AD70-5D0C-4D10-8D46-EAA8D5F0987F}" presName="parentLin" presStyleCnt="0"/>
      <dgm:spPr/>
    </dgm:pt>
    <dgm:pt modelId="{62FD5110-69A9-4026-B05B-B1D5C5B2FC17}" type="pres">
      <dgm:prSet presAssocID="{75C7AD70-5D0C-4D10-8D46-EAA8D5F0987F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A3F60D5-7B3D-4B91-AFD3-A89AE038087B}" type="pres">
      <dgm:prSet presAssocID="{75C7AD70-5D0C-4D10-8D46-EAA8D5F0987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E5063E-529C-4CA7-885C-BC6729885D4D}" type="pres">
      <dgm:prSet presAssocID="{75C7AD70-5D0C-4D10-8D46-EAA8D5F0987F}" presName="negativeSpace" presStyleCnt="0"/>
      <dgm:spPr/>
    </dgm:pt>
    <dgm:pt modelId="{7017D125-1BCC-429D-84C0-81127E4F5751}" type="pres">
      <dgm:prSet presAssocID="{75C7AD70-5D0C-4D10-8D46-EAA8D5F0987F}" presName="childText" presStyleLbl="conFgAcc1" presStyleIdx="0" presStyleCnt="4">
        <dgm:presLayoutVars>
          <dgm:bulletEnabled val="1"/>
        </dgm:presLayoutVars>
      </dgm:prSet>
      <dgm:spPr/>
    </dgm:pt>
    <dgm:pt modelId="{94BD766F-A345-426E-B85E-9F393AA42607}" type="pres">
      <dgm:prSet presAssocID="{5BF17ED1-DC2A-4C7C-9C3E-45073AB542B8}" presName="spaceBetweenRectangles" presStyleCnt="0"/>
      <dgm:spPr/>
    </dgm:pt>
    <dgm:pt modelId="{97DF69EF-226E-4377-81CA-A517321B1F65}" type="pres">
      <dgm:prSet presAssocID="{15BF59C9-CD80-4DF7-9AF2-E29FDBB8F680}" presName="parentLin" presStyleCnt="0"/>
      <dgm:spPr/>
    </dgm:pt>
    <dgm:pt modelId="{0646EC46-4D3D-405C-BAF8-67355C86EA98}" type="pres">
      <dgm:prSet presAssocID="{15BF59C9-CD80-4DF7-9AF2-E29FDBB8F680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31695A0-F17D-4C20-9639-635AC9F2144C}" type="pres">
      <dgm:prSet presAssocID="{15BF59C9-CD80-4DF7-9AF2-E29FDBB8F68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87B93A-CA3F-4CD4-BC62-BFB28983C364}" type="pres">
      <dgm:prSet presAssocID="{15BF59C9-CD80-4DF7-9AF2-E29FDBB8F680}" presName="negativeSpace" presStyleCnt="0"/>
      <dgm:spPr/>
    </dgm:pt>
    <dgm:pt modelId="{4540A0D5-0AE3-4D4F-BCF0-D4E8250B0185}" type="pres">
      <dgm:prSet presAssocID="{15BF59C9-CD80-4DF7-9AF2-E29FDBB8F680}" presName="childText" presStyleLbl="conFgAcc1" presStyleIdx="1" presStyleCnt="4">
        <dgm:presLayoutVars>
          <dgm:bulletEnabled val="1"/>
        </dgm:presLayoutVars>
      </dgm:prSet>
      <dgm:spPr/>
    </dgm:pt>
    <dgm:pt modelId="{1AB5C551-B79A-417D-B405-31C9622FF894}" type="pres">
      <dgm:prSet presAssocID="{4EF8EA85-7EA8-4816-9FB2-F0FA0F17BE4E}" presName="spaceBetweenRectangles" presStyleCnt="0"/>
      <dgm:spPr/>
    </dgm:pt>
    <dgm:pt modelId="{71AA6C0B-E4D4-4AF7-A738-24D7294B8000}" type="pres">
      <dgm:prSet presAssocID="{8F95ABA5-EE34-4DCB-9F7D-60FECC05FAD7}" presName="parentLin" presStyleCnt="0"/>
      <dgm:spPr/>
    </dgm:pt>
    <dgm:pt modelId="{4C873097-3B4A-43E7-A81F-A9960D87751C}" type="pres">
      <dgm:prSet presAssocID="{8F95ABA5-EE34-4DCB-9F7D-60FECC05FAD7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80734DCC-9DEB-4FD7-A727-7E6B9DDC1E25}" type="pres">
      <dgm:prSet presAssocID="{8F95ABA5-EE34-4DCB-9F7D-60FECC05FAD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156746-F0D8-4F4B-88AE-A1801849C765}" type="pres">
      <dgm:prSet presAssocID="{8F95ABA5-EE34-4DCB-9F7D-60FECC05FAD7}" presName="negativeSpace" presStyleCnt="0"/>
      <dgm:spPr/>
    </dgm:pt>
    <dgm:pt modelId="{83655C6D-4061-418D-8566-3A606FBC997A}" type="pres">
      <dgm:prSet presAssocID="{8F95ABA5-EE34-4DCB-9F7D-60FECC05FAD7}" presName="childText" presStyleLbl="conFgAcc1" presStyleIdx="2" presStyleCnt="4">
        <dgm:presLayoutVars>
          <dgm:bulletEnabled val="1"/>
        </dgm:presLayoutVars>
      </dgm:prSet>
      <dgm:spPr/>
    </dgm:pt>
    <dgm:pt modelId="{75119618-C668-4CFD-B7D0-398CA57F96F7}" type="pres">
      <dgm:prSet presAssocID="{4314260F-A174-4B18-B1BB-57CB27B710E4}" presName="spaceBetweenRectangles" presStyleCnt="0"/>
      <dgm:spPr/>
    </dgm:pt>
    <dgm:pt modelId="{50AFF0AF-A3DA-4563-8044-4EB4698A14E7}" type="pres">
      <dgm:prSet presAssocID="{488A6DFF-2AB3-4107-A018-38D8B42C3726}" presName="parentLin" presStyleCnt="0"/>
      <dgm:spPr/>
    </dgm:pt>
    <dgm:pt modelId="{DEA47288-DAD3-48EB-8FE3-6A678D908309}" type="pres">
      <dgm:prSet presAssocID="{488A6DFF-2AB3-4107-A018-38D8B42C3726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00720D89-B8B3-4EEE-8379-F3C62AC66C40}" type="pres">
      <dgm:prSet presAssocID="{488A6DFF-2AB3-4107-A018-38D8B42C372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25DD9E-2FB1-476C-AD74-99D76BF044FB}" type="pres">
      <dgm:prSet presAssocID="{488A6DFF-2AB3-4107-A018-38D8B42C3726}" presName="negativeSpace" presStyleCnt="0"/>
      <dgm:spPr/>
    </dgm:pt>
    <dgm:pt modelId="{03495BE5-5FCF-49D1-AF17-904D3E424EEB}" type="pres">
      <dgm:prSet presAssocID="{488A6DFF-2AB3-4107-A018-38D8B42C372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4C9462E-EE8F-4A98-88F8-D0AEA4446239}" type="presOf" srcId="{15BF59C9-CD80-4DF7-9AF2-E29FDBB8F680}" destId="{A31695A0-F17D-4C20-9639-635AC9F2144C}" srcOrd="1" destOrd="0" presId="urn:microsoft.com/office/officeart/2005/8/layout/list1"/>
    <dgm:cxn modelId="{678BE177-2AB0-4AFA-B71F-4856D87438B2}" type="presOf" srcId="{8F95ABA5-EE34-4DCB-9F7D-60FECC05FAD7}" destId="{4C873097-3B4A-43E7-A81F-A9960D87751C}" srcOrd="0" destOrd="0" presId="urn:microsoft.com/office/officeart/2005/8/layout/list1"/>
    <dgm:cxn modelId="{5CA3EB5F-7E1F-46D8-A3C5-1126976421FB}" type="presOf" srcId="{75C7AD70-5D0C-4D10-8D46-EAA8D5F0987F}" destId="{AA3F60D5-7B3D-4B91-AFD3-A89AE038087B}" srcOrd="1" destOrd="0" presId="urn:microsoft.com/office/officeart/2005/8/layout/list1"/>
    <dgm:cxn modelId="{459E90EF-34A2-4F07-AF71-D7917037E1D7}" srcId="{18AF2489-FC8B-4C09-B4A6-9AFE57E5F8B5}" destId="{488A6DFF-2AB3-4107-A018-38D8B42C3726}" srcOrd="3" destOrd="0" parTransId="{EBD56287-FEFE-4072-A975-0394C5C2C9D1}" sibTransId="{7630B3C2-9F27-4E6B-A6DE-56F2AB84ACBC}"/>
    <dgm:cxn modelId="{BA330742-3617-4596-94F0-1E6D1F5B12FE}" type="presOf" srcId="{488A6DFF-2AB3-4107-A018-38D8B42C3726}" destId="{DEA47288-DAD3-48EB-8FE3-6A678D908309}" srcOrd="0" destOrd="0" presId="urn:microsoft.com/office/officeart/2005/8/layout/list1"/>
    <dgm:cxn modelId="{D275550C-0962-4EF2-B55A-066AC6696BD6}" srcId="{18AF2489-FC8B-4C09-B4A6-9AFE57E5F8B5}" destId="{15BF59C9-CD80-4DF7-9AF2-E29FDBB8F680}" srcOrd="1" destOrd="0" parTransId="{6255C156-C3DB-4863-BDB4-9C801FFAE562}" sibTransId="{4EF8EA85-7EA8-4816-9FB2-F0FA0F17BE4E}"/>
    <dgm:cxn modelId="{ECB4EAD9-6D37-4023-8571-438218E036AA}" type="presOf" srcId="{488A6DFF-2AB3-4107-A018-38D8B42C3726}" destId="{00720D89-B8B3-4EEE-8379-F3C62AC66C40}" srcOrd="1" destOrd="0" presId="urn:microsoft.com/office/officeart/2005/8/layout/list1"/>
    <dgm:cxn modelId="{291D219D-04B9-4A3A-9BDA-D345D3AD01CF}" type="presOf" srcId="{18AF2489-FC8B-4C09-B4A6-9AFE57E5F8B5}" destId="{20CDAD54-5E71-4053-A4D6-990733D931CE}" srcOrd="0" destOrd="0" presId="urn:microsoft.com/office/officeart/2005/8/layout/list1"/>
    <dgm:cxn modelId="{9A790D88-BEC0-4F82-8C57-CDC8D7832326}" srcId="{18AF2489-FC8B-4C09-B4A6-9AFE57E5F8B5}" destId="{75C7AD70-5D0C-4D10-8D46-EAA8D5F0987F}" srcOrd="0" destOrd="0" parTransId="{BB5B5721-3A5E-43C9-8FE5-2794ECCDFB8B}" sibTransId="{5BF17ED1-DC2A-4C7C-9C3E-45073AB542B8}"/>
    <dgm:cxn modelId="{C53EB3F7-9992-4362-90B3-2311212444C6}" srcId="{18AF2489-FC8B-4C09-B4A6-9AFE57E5F8B5}" destId="{8F95ABA5-EE34-4DCB-9F7D-60FECC05FAD7}" srcOrd="2" destOrd="0" parTransId="{A10767AD-469C-4B93-A2BB-ECB10CA7CFB0}" sibTransId="{4314260F-A174-4B18-B1BB-57CB27B710E4}"/>
    <dgm:cxn modelId="{FABADA8F-4E72-4869-BA74-F5116E515D65}" type="presOf" srcId="{15BF59C9-CD80-4DF7-9AF2-E29FDBB8F680}" destId="{0646EC46-4D3D-405C-BAF8-67355C86EA98}" srcOrd="0" destOrd="0" presId="urn:microsoft.com/office/officeart/2005/8/layout/list1"/>
    <dgm:cxn modelId="{88D21991-99F9-49CC-9F9A-0C8ABAA4FD0A}" type="presOf" srcId="{8F95ABA5-EE34-4DCB-9F7D-60FECC05FAD7}" destId="{80734DCC-9DEB-4FD7-A727-7E6B9DDC1E25}" srcOrd="1" destOrd="0" presId="urn:microsoft.com/office/officeart/2005/8/layout/list1"/>
    <dgm:cxn modelId="{E10B8003-B54C-4DDC-B834-FE5B87C1DB4C}" type="presOf" srcId="{75C7AD70-5D0C-4D10-8D46-EAA8D5F0987F}" destId="{62FD5110-69A9-4026-B05B-B1D5C5B2FC17}" srcOrd="0" destOrd="0" presId="urn:microsoft.com/office/officeart/2005/8/layout/list1"/>
    <dgm:cxn modelId="{BDB4C9E6-663D-41A0-BB55-D6F364B86662}" type="presParOf" srcId="{20CDAD54-5E71-4053-A4D6-990733D931CE}" destId="{2FE62133-FF5E-4E82-B31D-B031F49152E0}" srcOrd="0" destOrd="0" presId="urn:microsoft.com/office/officeart/2005/8/layout/list1"/>
    <dgm:cxn modelId="{08AAF7EA-D301-4F07-B4A3-67A9B825D86F}" type="presParOf" srcId="{2FE62133-FF5E-4E82-B31D-B031F49152E0}" destId="{62FD5110-69A9-4026-B05B-B1D5C5B2FC17}" srcOrd="0" destOrd="0" presId="urn:microsoft.com/office/officeart/2005/8/layout/list1"/>
    <dgm:cxn modelId="{989720AA-1050-4ADE-B58E-B70FDC9A80A0}" type="presParOf" srcId="{2FE62133-FF5E-4E82-B31D-B031F49152E0}" destId="{AA3F60D5-7B3D-4B91-AFD3-A89AE038087B}" srcOrd="1" destOrd="0" presId="urn:microsoft.com/office/officeart/2005/8/layout/list1"/>
    <dgm:cxn modelId="{AEED7D3B-C7AD-40B7-882C-194ECAD90495}" type="presParOf" srcId="{20CDAD54-5E71-4053-A4D6-990733D931CE}" destId="{0CE5063E-529C-4CA7-885C-BC6729885D4D}" srcOrd="1" destOrd="0" presId="urn:microsoft.com/office/officeart/2005/8/layout/list1"/>
    <dgm:cxn modelId="{7302750C-6FEC-4456-ACB7-9B82247F59E2}" type="presParOf" srcId="{20CDAD54-5E71-4053-A4D6-990733D931CE}" destId="{7017D125-1BCC-429D-84C0-81127E4F5751}" srcOrd="2" destOrd="0" presId="urn:microsoft.com/office/officeart/2005/8/layout/list1"/>
    <dgm:cxn modelId="{599528B9-72CB-4309-B3F2-E52E519DF6F0}" type="presParOf" srcId="{20CDAD54-5E71-4053-A4D6-990733D931CE}" destId="{94BD766F-A345-426E-B85E-9F393AA42607}" srcOrd="3" destOrd="0" presId="urn:microsoft.com/office/officeart/2005/8/layout/list1"/>
    <dgm:cxn modelId="{5136DA68-B579-4127-B434-B4B0527119F8}" type="presParOf" srcId="{20CDAD54-5E71-4053-A4D6-990733D931CE}" destId="{97DF69EF-226E-4377-81CA-A517321B1F65}" srcOrd="4" destOrd="0" presId="urn:microsoft.com/office/officeart/2005/8/layout/list1"/>
    <dgm:cxn modelId="{F364B631-4264-4415-8F90-8F301611D25A}" type="presParOf" srcId="{97DF69EF-226E-4377-81CA-A517321B1F65}" destId="{0646EC46-4D3D-405C-BAF8-67355C86EA98}" srcOrd="0" destOrd="0" presId="urn:microsoft.com/office/officeart/2005/8/layout/list1"/>
    <dgm:cxn modelId="{0CAB0880-BC29-42CC-B9EA-F638F0B876CB}" type="presParOf" srcId="{97DF69EF-226E-4377-81CA-A517321B1F65}" destId="{A31695A0-F17D-4C20-9639-635AC9F2144C}" srcOrd="1" destOrd="0" presId="urn:microsoft.com/office/officeart/2005/8/layout/list1"/>
    <dgm:cxn modelId="{F671E79F-1AA5-4514-8396-50D4D317328F}" type="presParOf" srcId="{20CDAD54-5E71-4053-A4D6-990733D931CE}" destId="{7687B93A-CA3F-4CD4-BC62-BFB28983C364}" srcOrd="5" destOrd="0" presId="urn:microsoft.com/office/officeart/2005/8/layout/list1"/>
    <dgm:cxn modelId="{F08FE18E-2994-435B-99E2-5674B492C706}" type="presParOf" srcId="{20CDAD54-5E71-4053-A4D6-990733D931CE}" destId="{4540A0D5-0AE3-4D4F-BCF0-D4E8250B0185}" srcOrd="6" destOrd="0" presId="urn:microsoft.com/office/officeart/2005/8/layout/list1"/>
    <dgm:cxn modelId="{70D29D9D-4223-4048-8FDB-EA9D9B9F7DBD}" type="presParOf" srcId="{20CDAD54-5E71-4053-A4D6-990733D931CE}" destId="{1AB5C551-B79A-417D-B405-31C9622FF894}" srcOrd="7" destOrd="0" presId="urn:microsoft.com/office/officeart/2005/8/layout/list1"/>
    <dgm:cxn modelId="{153038B1-48DB-4C5F-9A1B-91F1EA1E968C}" type="presParOf" srcId="{20CDAD54-5E71-4053-A4D6-990733D931CE}" destId="{71AA6C0B-E4D4-4AF7-A738-24D7294B8000}" srcOrd="8" destOrd="0" presId="urn:microsoft.com/office/officeart/2005/8/layout/list1"/>
    <dgm:cxn modelId="{03E090B9-B741-4C2D-9E0E-DF6B1F5F3504}" type="presParOf" srcId="{71AA6C0B-E4D4-4AF7-A738-24D7294B8000}" destId="{4C873097-3B4A-43E7-A81F-A9960D87751C}" srcOrd="0" destOrd="0" presId="urn:microsoft.com/office/officeart/2005/8/layout/list1"/>
    <dgm:cxn modelId="{6ED4F086-3968-45B9-87D1-8CBA75EFCFDF}" type="presParOf" srcId="{71AA6C0B-E4D4-4AF7-A738-24D7294B8000}" destId="{80734DCC-9DEB-4FD7-A727-7E6B9DDC1E25}" srcOrd="1" destOrd="0" presId="urn:microsoft.com/office/officeart/2005/8/layout/list1"/>
    <dgm:cxn modelId="{0E6CFE08-2C43-4B7D-B40C-BE5DEFA9C51C}" type="presParOf" srcId="{20CDAD54-5E71-4053-A4D6-990733D931CE}" destId="{C0156746-F0D8-4F4B-88AE-A1801849C765}" srcOrd="9" destOrd="0" presId="urn:microsoft.com/office/officeart/2005/8/layout/list1"/>
    <dgm:cxn modelId="{1B171AED-8061-482C-9E21-498D67120FE2}" type="presParOf" srcId="{20CDAD54-5E71-4053-A4D6-990733D931CE}" destId="{83655C6D-4061-418D-8566-3A606FBC997A}" srcOrd="10" destOrd="0" presId="urn:microsoft.com/office/officeart/2005/8/layout/list1"/>
    <dgm:cxn modelId="{ACE6969E-0DA0-48F4-A473-91B1DA47F3CB}" type="presParOf" srcId="{20CDAD54-5E71-4053-A4D6-990733D931CE}" destId="{75119618-C668-4CFD-B7D0-398CA57F96F7}" srcOrd="11" destOrd="0" presId="urn:microsoft.com/office/officeart/2005/8/layout/list1"/>
    <dgm:cxn modelId="{76BFA912-5295-47D9-9D1E-FB1BD8A53568}" type="presParOf" srcId="{20CDAD54-5E71-4053-A4D6-990733D931CE}" destId="{50AFF0AF-A3DA-4563-8044-4EB4698A14E7}" srcOrd="12" destOrd="0" presId="urn:microsoft.com/office/officeart/2005/8/layout/list1"/>
    <dgm:cxn modelId="{06C66CE6-4A2A-4763-9AB9-C7FDB811F607}" type="presParOf" srcId="{50AFF0AF-A3DA-4563-8044-4EB4698A14E7}" destId="{DEA47288-DAD3-48EB-8FE3-6A678D908309}" srcOrd="0" destOrd="0" presId="urn:microsoft.com/office/officeart/2005/8/layout/list1"/>
    <dgm:cxn modelId="{A3573193-1953-4857-8E4B-E08BDC93C2CF}" type="presParOf" srcId="{50AFF0AF-A3DA-4563-8044-4EB4698A14E7}" destId="{00720D89-B8B3-4EEE-8379-F3C62AC66C40}" srcOrd="1" destOrd="0" presId="urn:microsoft.com/office/officeart/2005/8/layout/list1"/>
    <dgm:cxn modelId="{7C4E71E1-29BD-4C1D-88D1-D96255287BF1}" type="presParOf" srcId="{20CDAD54-5E71-4053-A4D6-990733D931CE}" destId="{3825DD9E-2FB1-476C-AD74-99D76BF044FB}" srcOrd="13" destOrd="0" presId="urn:microsoft.com/office/officeart/2005/8/layout/list1"/>
    <dgm:cxn modelId="{1C4CA9FC-C59C-481B-82DF-8B1DB47FFEA9}" type="presParOf" srcId="{20CDAD54-5E71-4053-A4D6-990733D931CE}" destId="{03495BE5-5FCF-49D1-AF17-904D3E424E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AF2489-FC8B-4C09-B4A6-9AFE57E5F8B5}" type="doc">
      <dgm:prSet loTypeId="urn:microsoft.com/office/officeart/2005/8/layout/list1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75C7AD70-5D0C-4D10-8D46-EAA8D5F0987F}">
      <dgm:prSet phldrT="[Texto]" custT="1"/>
      <dgm:spPr/>
      <dgm:t>
        <a:bodyPr/>
        <a:lstStyle/>
        <a:p>
          <a:pPr algn="l"/>
          <a:r>
            <a:rPr lang="es-ES_tradnl" sz="1800" noProof="0" dirty="0" smtClean="0">
              <a:latin typeface="Calibri" pitchFamily="34" charset="0"/>
            </a:rPr>
            <a:t>Transparencia</a:t>
          </a:r>
          <a:endParaRPr lang="es-ES_tradnl" sz="1800" noProof="0" dirty="0">
            <a:latin typeface="Calibri" pitchFamily="34" charset="0"/>
          </a:endParaRPr>
        </a:p>
      </dgm:t>
    </dgm:pt>
    <dgm:pt modelId="{BB5B5721-3A5E-43C9-8FE5-2794ECCDFB8B}" type="parTrans" cxnId="{9A790D88-BEC0-4F82-8C57-CDC8D7832326}">
      <dgm:prSet/>
      <dgm:spPr/>
      <dgm:t>
        <a:bodyPr/>
        <a:lstStyle/>
        <a:p>
          <a:endParaRPr lang="pt-BR"/>
        </a:p>
      </dgm:t>
    </dgm:pt>
    <dgm:pt modelId="{5BF17ED1-DC2A-4C7C-9C3E-45073AB542B8}" type="sibTrans" cxnId="{9A790D88-BEC0-4F82-8C57-CDC8D7832326}">
      <dgm:prSet/>
      <dgm:spPr/>
      <dgm:t>
        <a:bodyPr/>
        <a:lstStyle/>
        <a:p>
          <a:endParaRPr lang="pt-BR"/>
        </a:p>
      </dgm:t>
    </dgm:pt>
    <dgm:pt modelId="{15BF59C9-CD80-4DF7-9AF2-E29FDBB8F680}">
      <dgm:prSet phldrT="[Texto]" custT="1"/>
      <dgm:spPr/>
      <dgm:t>
        <a:bodyPr/>
        <a:lstStyle/>
        <a:p>
          <a:r>
            <a:rPr lang="es-ES_tradnl" sz="1800" noProof="0" dirty="0" smtClean="0">
              <a:latin typeface="Calibri" pitchFamily="34" charset="0"/>
            </a:rPr>
            <a:t>Voto consciente </a:t>
          </a:r>
          <a:endParaRPr lang="es-ES_tradnl" sz="1800" noProof="0" dirty="0">
            <a:latin typeface="Calibri" pitchFamily="34" charset="0"/>
          </a:endParaRPr>
        </a:p>
      </dgm:t>
    </dgm:pt>
    <dgm:pt modelId="{6255C156-C3DB-4863-BDB4-9C801FFAE562}" type="parTrans" cxnId="{D275550C-0962-4EF2-B55A-066AC6696BD6}">
      <dgm:prSet/>
      <dgm:spPr/>
      <dgm:t>
        <a:bodyPr/>
        <a:lstStyle/>
        <a:p>
          <a:endParaRPr lang="pt-BR"/>
        </a:p>
      </dgm:t>
    </dgm:pt>
    <dgm:pt modelId="{4EF8EA85-7EA8-4816-9FB2-F0FA0F17BE4E}" type="sibTrans" cxnId="{D275550C-0962-4EF2-B55A-066AC6696BD6}">
      <dgm:prSet/>
      <dgm:spPr/>
      <dgm:t>
        <a:bodyPr/>
        <a:lstStyle/>
        <a:p>
          <a:endParaRPr lang="pt-BR"/>
        </a:p>
      </dgm:t>
    </dgm:pt>
    <dgm:pt modelId="{8F95ABA5-EE34-4DCB-9F7D-60FECC05FAD7}">
      <dgm:prSet phldrT="[Texto]" custT="1"/>
      <dgm:spPr/>
      <dgm:t>
        <a:bodyPr/>
        <a:lstStyle/>
        <a:p>
          <a:r>
            <a:rPr lang="es-ES_tradnl" sz="1800" noProof="0" dirty="0" smtClean="0">
              <a:latin typeface="Calibri" pitchFamily="34" charset="0"/>
            </a:rPr>
            <a:t>Evaluación objetiva de la alcaldía</a:t>
          </a:r>
          <a:endParaRPr lang="es-ES_tradnl" sz="1800" noProof="0" dirty="0">
            <a:latin typeface="Calibri" pitchFamily="34" charset="0"/>
          </a:endParaRPr>
        </a:p>
      </dgm:t>
    </dgm:pt>
    <dgm:pt modelId="{A10767AD-469C-4B93-A2BB-ECB10CA7CFB0}" type="parTrans" cxnId="{C53EB3F7-9992-4362-90B3-2311212444C6}">
      <dgm:prSet/>
      <dgm:spPr/>
      <dgm:t>
        <a:bodyPr/>
        <a:lstStyle/>
        <a:p>
          <a:endParaRPr lang="pt-BR"/>
        </a:p>
      </dgm:t>
    </dgm:pt>
    <dgm:pt modelId="{4314260F-A174-4B18-B1BB-57CB27B710E4}" type="sibTrans" cxnId="{C53EB3F7-9992-4362-90B3-2311212444C6}">
      <dgm:prSet/>
      <dgm:spPr/>
      <dgm:t>
        <a:bodyPr/>
        <a:lstStyle/>
        <a:p>
          <a:endParaRPr lang="pt-BR"/>
        </a:p>
      </dgm:t>
    </dgm:pt>
    <dgm:pt modelId="{488A6DFF-2AB3-4107-A018-38D8B42C3726}">
      <dgm:prSet phldrT="[Texto]" custT="1"/>
      <dgm:spPr/>
      <dgm:t>
        <a:bodyPr/>
        <a:lstStyle/>
        <a:p>
          <a:r>
            <a:rPr lang="es-ES_tradnl" sz="1800" noProof="0" dirty="0" smtClean="0">
              <a:latin typeface="Calibri" pitchFamily="34" charset="0"/>
            </a:rPr>
            <a:t>Cumplimiento del programa electoral</a:t>
          </a:r>
          <a:endParaRPr lang="es-ES_tradnl" sz="1800" noProof="0" dirty="0">
            <a:latin typeface="Calibri" pitchFamily="34" charset="0"/>
          </a:endParaRPr>
        </a:p>
      </dgm:t>
    </dgm:pt>
    <dgm:pt modelId="{EBD56287-FEFE-4072-A975-0394C5C2C9D1}" type="parTrans" cxnId="{459E90EF-34A2-4F07-AF71-D7917037E1D7}">
      <dgm:prSet/>
      <dgm:spPr/>
      <dgm:t>
        <a:bodyPr/>
        <a:lstStyle/>
        <a:p>
          <a:endParaRPr lang="pt-BR"/>
        </a:p>
      </dgm:t>
    </dgm:pt>
    <dgm:pt modelId="{7630B3C2-9F27-4E6B-A6DE-56F2AB84ACBC}" type="sibTrans" cxnId="{459E90EF-34A2-4F07-AF71-D7917037E1D7}">
      <dgm:prSet/>
      <dgm:spPr/>
      <dgm:t>
        <a:bodyPr/>
        <a:lstStyle/>
        <a:p>
          <a:endParaRPr lang="pt-BR"/>
        </a:p>
      </dgm:t>
    </dgm:pt>
    <dgm:pt modelId="{20CDAD54-5E71-4053-A4D6-990733D931CE}" type="pres">
      <dgm:prSet presAssocID="{18AF2489-FC8B-4C09-B4A6-9AFE57E5F8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E62133-FF5E-4E82-B31D-B031F49152E0}" type="pres">
      <dgm:prSet presAssocID="{75C7AD70-5D0C-4D10-8D46-EAA8D5F0987F}" presName="parentLin" presStyleCnt="0"/>
      <dgm:spPr/>
    </dgm:pt>
    <dgm:pt modelId="{62FD5110-69A9-4026-B05B-B1D5C5B2FC17}" type="pres">
      <dgm:prSet presAssocID="{75C7AD70-5D0C-4D10-8D46-EAA8D5F0987F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A3F60D5-7B3D-4B91-AFD3-A89AE038087B}" type="pres">
      <dgm:prSet presAssocID="{75C7AD70-5D0C-4D10-8D46-EAA8D5F0987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E5063E-529C-4CA7-885C-BC6729885D4D}" type="pres">
      <dgm:prSet presAssocID="{75C7AD70-5D0C-4D10-8D46-EAA8D5F0987F}" presName="negativeSpace" presStyleCnt="0"/>
      <dgm:spPr/>
    </dgm:pt>
    <dgm:pt modelId="{7017D125-1BCC-429D-84C0-81127E4F5751}" type="pres">
      <dgm:prSet presAssocID="{75C7AD70-5D0C-4D10-8D46-EAA8D5F0987F}" presName="childText" presStyleLbl="conFgAcc1" presStyleIdx="0" presStyleCnt="4">
        <dgm:presLayoutVars>
          <dgm:bulletEnabled val="1"/>
        </dgm:presLayoutVars>
      </dgm:prSet>
      <dgm:spPr/>
    </dgm:pt>
    <dgm:pt modelId="{94BD766F-A345-426E-B85E-9F393AA42607}" type="pres">
      <dgm:prSet presAssocID="{5BF17ED1-DC2A-4C7C-9C3E-45073AB542B8}" presName="spaceBetweenRectangles" presStyleCnt="0"/>
      <dgm:spPr/>
    </dgm:pt>
    <dgm:pt modelId="{97DF69EF-226E-4377-81CA-A517321B1F65}" type="pres">
      <dgm:prSet presAssocID="{15BF59C9-CD80-4DF7-9AF2-E29FDBB8F680}" presName="parentLin" presStyleCnt="0"/>
      <dgm:spPr/>
    </dgm:pt>
    <dgm:pt modelId="{0646EC46-4D3D-405C-BAF8-67355C86EA98}" type="pres">
      <dgm:prSet presAssocID="{15BF59C9-CD80-4DF7-9AF2-E29FDBB8F680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A31695A0-F17D-4C20-9639-635AC9F2144C}" type="pres">
      <dgm:prSet presAssocID="{15BF59C9-CD80-4DF7-9AF2-E29FDBB8F68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87B93A-CA3F-4CD4-BC62-BFB28983C364}" type="pres">
      <dgm:prSet presAssocID="{15BF59C9-CD80-4DF7-9AF2-E29FDBB8F680}" presName="negativeSpace" presStyleCnt="0"/>
      <dgm:spPr/>
    </dgm:pt>
    <dgm:pt modelId="{4540A0D5-0AE3-4D4F-BCF0-D4E8250B0185}" type="pres">
      <dgm:prSet presAssocID="{15BF59C9-CD80-4DF7-9AF2-E29FDBB8F680}" presName="childText" presStyleLbl="conFgAcc1" presStyleIdx="1" presStyleCnt="4" custLinFactNeighborX="-1942">
        <dgm:presLayoutVars>
          <dgm:bulletEnabled val="1"/>
        </dgm:presLayoutVars>
      </dgm:prSet>
      <dgm:spPr/>
    </dgm:pt>
    <dgm:pt modelId="{1AB5C551-B79A-417D-B405-31C9622FF894}" type="pres">
      <dgm:prSet presAssocID="{4EF8EA85-7EA8-4816-9FB2-F0FA0F17BE4E}" presName="spaceBetweenRectangles" presStyleCnt="0"/>
      <dgm:spPr/>
    </dgm:pt>
    <dgm:pt modelId="{71AA6C0B-E4D4-4AF7-A738-24D7294B8000}" type="pres">
      <dgm:prSet presAssocID="{8F95ABA5-EE34-4DCB-9F7D-60FECC05FAD7}" presName="parentLin" presStyleCnt="0"/>
      <dgm:spPr/>
    </dgm:pt>
    <dgm:pt modelId="{4C873097-3B4A-43E7-A81F-A9960D87751C}" type="pres">
      <dgm:prSet presAssocID="{8F95ABA5-EE34-4DCB-9F7D-60FECC05FAD7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80734DCC-9DEB-4FD7-A727-7E6B9DDC1E25}" type="pres">
      <dgm:prSet presAssocID="{8F95ABA5-EE34-4DCB-9F7D-60FECC05FAD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156746-F0D8-4F4B-88AE-A1801849C765}" type="pres">
      <dgm:prSet presAssocID="{8F95ABA5-EE34-4DCB-9F7D-60FECC05FAD7}" presName="negativeSpace" presStyleCnt="0"/>
      <dgm:spPr/>
    </dgm:pt>
    <dgm:pt modelId="{83655C6D-4061-418D-8566-3A606FBC997A}" type="pres">
      <dgm:prSet presAssocID="{8F95ABA5-EE34-4DCB-9F7D-60FECC05FAD7}" presName="childText" presStyleLbl="conFgAcc1" presStyleIdx="2" presStyleCnt="4">
        <dgm:presLayoutVars>
          <dgm:bulletEnabled val="1"/>
        </dgm:presLayoutVars>
      </dgm:prSet>
      <dgm:spPr/>
    </dgm:pt>
    <dgm:pt modelId="{75119618-C668-4CFD-B7D0-398CA57F96F7}" type="pres">
      <dgm:prSet presAssocID="{4314260F-A174-4B18-B1BB-57CB27B710E4}" presName="spaceBetweenRectangles" presStyleCnt="0"/>
      <dgm:spPr/>
    </dgm:pt>
    <dgm:pt modelId="{50AFF0AF-A3DA-4563-8044-4EB4698A14E7}" type="pres">
      <dgm:prSet presAssocID="{488A6DFF-2AB3-4107-A018-38D8B42C3726}" presName="parentLin" presStyleCnt="0"/>
      <dgm:spPr/>
    </dgm:pt>
    <dgm:pt modelId="{DEA47288-DAD3-48EB-8FE3-6A678D908309}" type="pres">
      <dgm:prSet presAssocID="{488A6DFF-2AB3-4107-A018-38D8B42C3726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00720D89-B8B3-4EEE-8379-F3C62AC66C40}" type="pres">
      <dgm:prSet presAssocID="{488A6DFF-2AB3-4107-A018-38D8B42C372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25DD9E-2FB1-476C-AD74-99D76BF044FB}" type="pres">
      <dgm:prSet presAssocID="{488A6DFF-2AB3-4107-A018-38D8B42C3726}" presName="negativeSpace" presStyleCnt="0"/>
      <dgm:spPr/>
    </dgm:pt>
    <dgm:pt modelId="{03495BE5-5FCF-49D1-AF17-904D3E424EEB}" type="pres">
      <dgm:prSet presAssocID="{488A6DFF-2AB3-4107-A018-38D8B42C372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7504DD7-9DE8-4A48-8588-35B406973F2E}" type="presOf" srcId="{75C7AD70-5D0C-4D10-8D46-EAA8D5F0987F}" destId="{62FD5110-69A9-4026-B05B-B1D5C5B2FC17}" srcOrd="0" destOrd="0" presId="urn:microsoft.com/office/officeart/2005/8/layout/list1"/>
    <dgm:cxn modelId="{E0263319-63F9-4D13-97C2-F9886B355239}" type="presOf" srcId="{75C7AD70-5D0C-4D10-8D46-EAA8D5F0987F}" destId="{AA3F60D5-7B3D-4B91-AFD3-A89AE038087B}" srcOrd="1" destOrd="0" presId="urn:microsoft.com/office/officeart/2005/8/layout/list1"/>
    <dgm:cxn modelId="{3CCF1079-F46F-4A34-9FB6-8E4125C9000A}" type="presOf" srcId="{488A6DFF-2AB3-4107-A018-38D8B42C3726}" destId="{00720D89-B8B3-4EEE-8379-F3C62AC66C40}" srcOrd="1" destOrd="0" presId="urn:microsoft.com/office/officeart/2005/8/layout/list1"/>
    <dgm:cxn modelId="{BC1FB57D-5B58-4996-9A74-7E6D5EAAAFB9}" type="presOf" srcId="{8F95ABA5-EE34-4DCB-9F7D-60FECC05FAD7}" destId="{4C873097-3B4A-43E7-A81F-A9960D87751C}" srcOrd="0" destOrd="0" presId="urn:microsoft.com/office/officeart/2005/8/layout/list1"/>
    <dgm:cxn modelId="{C6944862-BB45-44C8-AA2C-9250DF725D0F}" type="presOf" srcId="{15BF59C9-CD80-4DF7-9AF2-E29FDBB8F680}" destId="{0646EC46-4D3D-405C-BAF8-67355C86EA98}" srcOrd="0" destOrd="0" presId="urn:microsoft.com/office/officeart/2005/8/layout/list1"/>
    <dgm:cxn modelId="{459E90EF-34A2-4F07-AF71-D7917037E1D7}" srcId="{18AF2489-FC8B-4C09-B4A6-9AFE57E5F8B5}" destId="{488A6DFF-2AB3-4107-A018-38D8B42C3726}" srcOrd="3" destOrd="0" parTransId="{EBD56287-FEFE-4072-A975-0394C5C2C9D1}" sibTransId="{7630B3C2-9F27-4E6B-A6DE-56F2AB84ACBC}"/>
    <dgm:cxn modelId="{D275550C-0962-4EF2-B55A-066AC6696BD6}" srcId="{18AF2489-FC8B-4C09-B4A6-9AFE57E5F8B5}" destId="{15BF59C9-CD80-4DF7-9AF2-E29FDBB8F680}" srcOrd="1" destOrd="0" parTransId="{6255C156-C3DB-4863-BDB4-9C801FFAE562}" sibTransId="{4EF8EA85-7EA8-4816-9FB2-F0FA0F17BE4E}"/>
    <dgm:cxn modelId="{02481362-1385-45F5-A7B9-3F69500CF25A}" type="presOf" srcId="{18AF2489-FC8B-4C09-B4A6-9AFE57E5F8B5}" destId="{20CDAD54-5E71-4053-A4D6-990733D931CE}" srcOrd="0" destOrd="0" presId="urn:microsoft.com/office/officeart/2005/8/layout/list1"/>
    <dgm:cxn modelId="{A644BA93-7D28-4FE7-96D4-015C704E569F}" type="presOf" srcId="{8F95ABA5-EE34-4DCB-9F7D-60FECC05FAD7}" destId="{80734DCC-9DEB-4FD7-A727-7E6B9DDC1E25}" srcOrd="1" destOrd="0" presId="urn:microsoft.com/office/officeart/2005/8/layout/list1"/>
    <dgm:cxn modelId="{9A790D88-BEC0-4F82-8C57-CDC8D7832326}" srcId="{18AF2489-FC8B-4C09-B4A6-9AFE57E5F8B5}" destId="{75C7AD70-5D0C-4D10-8D46-EAA8D5F0987F}" srcOrd="0" destOrd="0" parTransId="{BB5B5721-3A5E-43C9-8FE5-2794ECCDFB8B}" sibTransId="{5BF17ED1-DC2A-4C7C-9C3E-45073AB542B8}"/>
    <dgm:cxn modelId="{23EA7215-D2D5-4431-9C51-7218C0D24F10}" type="presOf" srcId="{15BF59C9-CD80-4DF7-9AF2-E29FDBB8F680}" destId="{A31695A0-F17D-4C20-9639-635AC9F2144C}" srcOrd="1" destOrd="0" presId="urn:microsoft.com/office/officeart/2005/8/layout/list1"/>
    <dgm:cxn modelId="{C53EB3F7-9992-4362-90B3-2311212444C6}" srcId="{18AF2489-FC8B-4C09-B4A6-9AFE57E5F8B5}" destId="{8F95ABA5-EE34-4DCB-9F7D-60FECC05FAD7}" srcOrd="2" destOrd="0" parTransId="{A10767AD-469C-4B93-A2BB-ECB10CA7CFB0}" sibTransId="{4314260F-A174-4B18-B1BB-57CB27B710E4}"/>
    <dgm:cxn modelId="{66B8C4B9-6788-4649-8979-42235451E6BB}" type="presOf" srcId="{488A6DFF-2AB3-4107-A018-38D8B42C3726}" destId="{DEA47288-DAD3-48EB-8FE3-6A678D908309}" srcOrd="0" destOrd="0" presId="urn:microsoft.com/office/officeart/2005/8/layout/list1"/>
    <dgm:cxn modelId="{93EFE9A6-1C6A-480D-816C-8877D9FF44A5}" type="presParOf" srcId="{20CDAD54-5E71-4053-A4D6-990733D931CE}" destId="{2FE62133-FF5E-4E82-B31D-B031F49152E0}" srcOrd="0" destOrd="0" presId="urn:microsoft.com/office/officeart/2005/8/layout/list1"/>
    <dgm:cxn modelId="{81A35DEB-B72B-48C8-982F-9D46C4989D97}" type="presParOf" srcId="{2FE62133-FF5E-4E82-B31D-B031F49152E0}" destId="{62FD5110-69A9-4026-B05B-B1D5C5B2FC17}" srcOrd="0" destOrd="0" presId="urn:microsoft.com/office/officeart/2005/8/layout/list1"/>
    <dgm:cxn modelId="{E89E4D04-D36C-4970-8C4A-29C59C4758BF}" type="presParOf" srcId="{2FE62133-FF5E-4E82-B31D-B031F49152E0}" destId="{AA3F60D5-7B3D-4B91-AFD3-A89AE038087B}" srcOrd="1" destOrd="0" presId="urn:microsoft.com/office/officeart/2005/8/layout/list1"/>
    <dgm:cxn modelId="{177790D3-0283-4CC7-BAEC-85FA704A0B6C}" type="presParOf" srcId="{20CDAD54-5E71-4053-A4D6-990733D931CE}" destId="{0CE5063E-529C-4CA7-885C-BC6729885D4D}" srcOrd="1" destOrd="0" presId="urn:microsoft.com/office/officeart/2005/8/layout/list1"/>
    <dgm:cxn modelId="{958DC497-AE40-475F-B254-E55D0E1930A5}" type="presParOf" srcId="{20CDAD54-5E71-4053-A4D6-990733D931CE}" destId="{7017D125-1BCC-429D-84C0-81127E4F5751}" srcOrd="2" destOrd="0" presId="urn:microsoft.com/office/officeart/2005/8/layout/list1"/>
    <dgm:cxn modelId="{E39049FA-8836-4757-B0B4-BD51C398675F}" type="presParOf" srcId="{20CDAD54-5E71-4053-A4D6-990733D931CE}" destId="{94BD766F-A345-426E-B85E-9F393AA42607}" srcOrd="3" destOrd="0" presId="urn:microsoft.com/office/officeart/2005/8/layout/list1"/>
    <dgm:cxn modelId="{66EB6879-57FB-42AC-B4F0-C1511BB4DD5A}" type="presParOf" srcId="{20CDAD54-5E71-4053-A4D6-990733D931CE}" destId="{97DF69EF-226E-4377-81CA-A517321B1F65}" srcOrd="4" destOrd="0" presId="urn:microsoft.com/office/officeart/2005/8/layout/list1"/>
    <dgm:cxn modelId="{00256EDF-EC99-44E5-A25C-5DDEB037806E}" type="presParOf" srcId="{97DF69EF-226E-4377-81CA-A517321B1F65}" destId="{0646EC46-4D3D-405C-BAF8-67355C86EA98}" srcOrd="0" destOrd="0" presId="urn:microsoft.com/office/officeart/2005/8/layout/list1"/>
    <dgm:cxn modelId="{3AC435F2-DFE3-45D3-9883-F51ECAC89CFD}" type="presParOf" srcId="{97DF69EF-226E-4377-81CA-A517321B1F65}" destId="{A31695A0-F17D-4C20-9639-635AC9F2144C}" srcOrd="1" destOrd="0" presId="urn:microsoft.com/office/officeart/2005/8/layout/list1"/>
    <dgm:cxn modelId="{C8EC182C-B407-4F62-BB11-2CE1232181AF}" type="presParOf" srcId="{20CDAD54-5E71-4053-A4D6-990733D931CE}" destId="{7687B93A-CA3F-4CD4-BC62-BFB28983C364}" srcOrd="5" destOrd="0" presId="urn:microsoft.com/office/officeart/2005/8/layout/list1"/>
    <dgm:cxn modelId="{15319C97-01B1-40C1-8DB3-6E4ACE93F61B}" type="presParOf" srcId="{20CDAD54-5E71-4053-A4D6-990733D931CE}" destId="{4540A0D5-0AE3-4D4F-BCF0-D4E8250B0185}" srcOrd="6" destOrd="0" presId="urn:microsoft.com/office/officeart/2005/8/layout/list1"/>
    <dgm:cxn modelId="{F81DFA72-0F35-48E4-90B2-8C48A593737D}" type="presParOf" srcId="{20CDAD54-5E71-4053-A4D6-990733D931CE}" destId="{1AB5C551-B79A-417D-B405-31C9622FF894}" srcOrd="7" destOrd="0" presId="urn:microsoft.com/office/officeart/2005/8/layout/list1"/>
    <dgm:cxn modelId="{598863C2-15C5-45F9-91FA-B6B49B1D3096}" type="presParOf" srcId="{20CDAD54-5E71-4053-A4D6-990733D931CE}" destId="{71AA6C0B-E4D4-4AF7-A738-24D7294B8000}" srcOrd="8" destOrd="0" presId="urn:microsoft.com/office/officeart/2005/8/layout/list1"/>
    <dgm:cxn modelId="{AFBA7B8B-609C-4B8A-A87C-E86FA25A708F}" type="presParOf" srcId="{71AA6C0B-E4D4-4AF7-A738-24D7294B8000}" destId="{4C873097-3B4A-43E7-A81F-A9960D87751C}" srcOrd="0" destOrd="0" presId="urn:microsoft.com/office/officeart/2005/8/layout/list1"/>
    <dgm:cxn modelId="{8309C48F-4E4F-4503-BA94-18C22DD595E8}" type="presParOf" srcId="{71AA6C0B-E4D4-4AF7-A738-24D7294B8000}" destId="{80734DCC-9DEB-4FD7-A727-7E6B9DDC1E25}" srcOrd="1" destOrd="0" presId="urn:microsoft.com/office/officeart/2005/8/layout/list1"/>
    <dgm:cxn modelId="{374C8DB2-3EA8-4615-88D2-0439F48B865B}" type="presParOf" srcId="{20CDAD54-5E71-4053-A4D6-990733D931CE}" destId="{C0156746-F0D8-4F4B-88AE-A1801849C765}" srcOrd="9" destOrd="0" presId="urn:microsoft.com/office/officeart/2005/8/layout/list1"/>
    <dgm:cxn modelId="{463C312E-8A06-4243-B120-7AE79F44C9A3}" type="presParOf" srcId="{20CDAD54-5E71-4053-A4D6-990733D931CE}" destId="{83655C6D-4061-418D-8566-3A606FBC997A}" srcOrd="10" destOrd="0" presId="urn:microsoft.com/office/officeart/2005/8/layout/list1"/>
    <dgm:cxn modelId="{8074AAE1-B656-454B-B928-6A5F3691864E}" type="presParOf" srcId="{20CDAD54-5E71-4053-A4D6-990733D931CE}" destId="{75119618-C668-4CFD-B7D0-398CA57F96F7}" srcOrd="11" destOrd="0" presId="urn:microsoft.com/office/officeart/2005/8/layout/list1"/>
    <dgm:cxn modelId="{493F3421-FCAB-47E5-B363-85934B1A6A38}" type="presParOf" srcId="{20CDAD54-5E71-4053-A4D6-990733D931CE}" destId="{50AFF0AF-A3DA-4563-8044-4EB4698A14E7}" srcOrd="12" destOrd="0" presId="urn:microsoft.com/office/officeart/2005/8/layout/list1"/>
    <dgm:cxn modelId="{B9A1D01B-DACA-490A-872F-B180D8695E9E}" type="presParOf" srcId="{50AFF0AF-A3DA-4563-8044-4EB4698A14E7}" destId="{DEA47288-DAD3-48EB-8FE3-6A678D908309}" srcOrd="0" destOrd="0" presId="urn:microsoft.com/office/officeart/2005/8/layout/list1"/>
    <dgm:cxn modelId="{99EBEBFB-229A-45B9-8A62-206536B43579}" type="presParOf" srcId="{50AFF0AF-A3DA-4563-8044-4EB4698A14E7}" destId="{00720D89-B8B3-4EEE-8379-F3C62AC66C40}" srcOrd="1" destOrd="0" presId="urn:microsoft.com/office/officeart/2005/8/layout/list1"/>
    <dgm:cxn modelId="{BC548E84-3D45-4B30-827A-CA123218E1D6}" type="presParOf" srcId="{20CDAD54-5E71-4053-A4D6-990733D931CE}" destId="{3825DD9E-2FB1-476C-AD74-99D76BF044FB}" srcOrd="13" destOrd="0" presId="urn:microsoft.com/office/officeart/2005/8/layout/list1"/>
    <dgm:cxn modelId="{3989CA8B-71B7-4A52-AAF5-47167F4CAEA8}" type="presParOf" srcId="{20CDAD54-5E71-4053-A4D6-990733D931CE}" destId="{03495BE5-5FCF-49D1-AF17-904D3E424E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4FB420-D1DC-4682-BB70-0D2EA4DEA09A}" type="doc">
      <dgm:prSet loTypeId="urn:microsoft.com/office/officeart/2005/8/layout/default#1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83EB9084-8CF2-4D5D-A8C8-8F8DA0936414}">
      <dgm:prSet phldrT="[Texto]" custT="1"/>
      <dgm:spPr/>
      <dgm:t>
        <a:bodyPr/>
        <a:lstStyle/>
        <a:p>
          <a:pPr algn="ctr"/>
          <a:r>
            <a:rPr lang="es-ES_tradnl" sz="1600" b="1" noProof="0" dirty="0" smtClean="0">
              <a:latin typeface="Calibri" pitchFamily="34" charset="0"/>
              <a:cs typeface="Calibri" pitchFamily="34" charset="0"/>
            </a:rPr>
            <a:t>Consejo de Planificación y Presupuesto Público </a:t>
          </a:r>
          <a:endParaRPr lang="es-ES_tradnl" sz="1600" noProof="0" dirty="0"/>
        </a:p>
      </dgm:t>
    </dgm:pt>
    <dgm:pt modelId="{76884AC8-9792-4C91-984D-ADA146BFAED3}" type="sibTrans" cxnId="{F40FDE07-DAE1-498F-902D-A8FDC5DDC59A}">
      <dgm:prSet/>
      <dgm:spPr/>
      <dgm:t>
        <a:bodyPr/>
        <a:lstStyle/>
        <a:p>
          <a:pPr algn="ctr"/>
          <a:endParaRPr lang="pt-BR"/>
        </a:p>
      </dgm:t>
    </dgm:pt>
    <dgm:pt modelId="{9D6B26D4-15C8-41E9-A406-3C45D3878C26}" type="parTrans" cxnId="{F40FDE07-DAE1-498F-902D-A8FDC5DDC59A}">
      <dgm:prSet/>
      <dgm:spPr/>
      <dgm:t>
        <a:bodyPr/>
        <a:lstStyle/>
        <a:p>
          <a:pPr algn="ctr"/>
          <a:endParaRPr lang="pt-BR"/>
        </a:p>
      </dgm:t>
    </dgm:pt>
    <dgm:pt modelId="{0220A64B-02CF-4024-AC32-49E85512FFEF}">
      <dgm:prSet phldrT="[Texto]" custT="1"/>
      <dgm:spPr/>
      <dgm:t>
        <a:bodyPr/>
        <a:lstStyle/>
        <a:p>
          <a:pPr algn="ctr"/>
          <a:r>
            <a:rPr lang="es-ES_tradnl" sz="1600" b="1" noProof="0" dirty="0" smtClean="0">
              <a:latin typeface="Calibri" pitchFamily="34" charset="0"/>
              <a:cs typeface="Calibri" pitchFamily="34" charset="0"/>
            </a:rPr>
            <a:t>Consejo Participativo Municipal*</a:t>
          </a:r>
          <a:endParaRPr lang="es-ES_tradnl" sz="1600" noProof="0" dirty="0"/>
        </a:p>
      </dgm:t>
    </dgm:pt>
    <dgm:pt modelId="{EF3DD1BA-D3A0-4AAE-80E0-00AACD0A9FED}" type="sibTrans" cxnId="{CCAFE99B-E04B-4A8A-96E5-A3C8C46BECE8}">
      <dgm:prSet/>
      <dgm:spPr/>
      <dgm:t>
        <a:bodyPr/>
        <a:lstStyle/>
        <a:p>
          <a:pPr algn="ctr"/>
          <a:endParaRPr lang="pt-BR"/>
        </a:p>
      </dgm:t>
    </dgm:pt>
    <dgm:pt modelId="{16CA8F7C-9B77-4A5C-8099-B6221D9FC9B0}" type="parTrans" cxnId="{CCAFE99B-E04B-4A8A-96E5-A3C8C46BECE8}">
      <dgm:prSet/>
      <dgm:spPr/>
      <dgm:t>
        <a:bodyPr/>
        <a:lstStyle/>
        <a:p>
          <a:pPr algn="ctr"/>
          <a:endParaRPr lang="pt-BR"/>
        </a:p>
      </dgm:t>
    </dgm:pt>
    <dgm:pt modelId="{96F008FA-D9F7-451C-9D88-832F6BE22AB9}">
      <dgm:prSet phldrT="[Texto]" custT="1"/>
      <dgm:spPr/>
      <dgm:t>
        <a:bodyPr/>
        <a:lstStyle/>
        <a:p>
          <a:pPr algn="ctr"/>
          <a:r>
            <a:rPr lang="es-ES_tradnl" sz="1600" b="1" noProof="0" dirty="0" smtClean="0">
              <a:latin typeface="Calibri" pitchFamily="34" charset="0"/>
              <a:cs typeface="Calibri" pitchFamily="34" charset="0"/>
            </a:rPr>
            <a:t>Consejo Municipal de Tránsito y Transporte </a:t>
          </a:r>
          <a:r>
            <a:rPr lang="es-ES_tradnl" sz="1600" noProof="0" dirty="0" smtClean="0">
              <a:latin typeface="Calibri" pitchFamily="34" charset="0"/>
              <a:cs typeface="Calibri" pitchFamily="34" charset="0"/>
            </a:rPr>
            <a:t> </a:t>
          </a:r>
          <a:endParaRPr lang="es-ES_tradnl" sz="1600" noProof="0" dirty="0"/>
        </a:p>
      </dgm:t>
    </dgm:pt>
    <dgm:pt modelId="{F46E8B5B-4460-4316-9608-86B819268769}" type="sibTrans" cxnId="{5F1CB77B-8C13-4484-9E4C-081A895E25D1}">
      <dgm:prSet/>
      <dgm:spPr/>
      <dgm:t>
        <a:bodyPr/>
        <a:lstStyle/>
        <a:p>
          <a:pPr algn="ctr"/>
          <a:endParaRPr lang="pt-BR"/>
        </a:p>
      </dgm:t>
    </dgm:pt>
    <dgm:pt modelId="{86EB583E-5BFD-4AC6-BF41-F780DB50DB24}" type="parTrans" cxnId="{5F1CB77B-8C13-4484-9E4C-081A895E25D1}">
      <dgm:prSet/>
      <dgm:spPr/>
      <dgm:t>
        <a:bodyPr/>
        <a:lstStyle/>
        <a:p>
          <a:pPr algn="ctr"/>
          <a:endParaRPr lang="pt-BR"/>
        </a:p>
      </dgm:t>
    </dgm:pt>
    <dgm:pt modelId="{03AF18DE-91EC-460C-B8BD-3239481D11A6}">
      <dgm:prSet phldrT="[Texto]" custT="1"/>
      <dgm:spPr/>
      <dgm:t>
        <a:bodyPr/>
        <a:lstStyle/>
        <a:p>
          <a:pPr algn="ctr"/>
          <a:r>
            <a:rPr lang="es-ES_tradnl" sz="1600" b="1" noProof="0" dirty="0" smtClean="0">
              <a:latin typeface="Calibri" pitchFamily="34" charset="0"/>
              <a:cs typeface="Calibri" pitchFamily="34" charset="0"/>
            </a:rPr>
            <a:t>Consejo de la Ciudad de São Paulo</a:t>
          </a:r>
          <a:endParaRPr lang="es-ES_tradnl" sz="1600" noProof="0" dirty="0">
            <a:latin typeface="Calibri" pitchFamily="34" charset="0"/>
          </a:endParaRPr>
        </a:p>
      </dgm:t>
    </dgm:pt>
    <dgm:pt modelId="{FBF1DC88-6986-49A6-A877-B0B0C755769E}" type="sibTrans" cxnId="{5CD7856D-A03A-4CFC-BD18-7F1549EBC6ED}">
      <dgm:prSet/>
      <dgm:spPr/>
      <dgm:t>
        <a:bodyPr/>
        <a:lstStyle/>
        <a:p>
          <a:pPr algn="ctr"/>
          <a:endParaRPr lang="pt-BR"/>
        </a:p>
      </dgm:t>
    </dgm:pt>
    <dgm:pt modelId="{5B9C8EC5-7A2C-4694-8D9B-3721B7D313C0}" type="parTrans" cxnId="{5CD7856D-A03A-4CFC-BD18-7F1549EBC6ED}">
      <dgm:prSet/>
      <dgm:spPr/>
      <dgm:t>
        <a:bodyPr/>
        <a:lstStyle/>
        <a:p>
          <a:pPr algn="ctr"/>
          <a:endParaRPr lang="pt-BR"/>
        </a:p>
      </dgm:t>
    </dgm:pt>
    <dgm:pt modelId="{2D9E2CAF-EB0C-404D-9AF0-93431BFCCE68}" type="pres">
      <dgm:prSet presAssocID="{534FB420-D1DC-4682-BB70-0D2EA4DEA09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40325A0-BB38-4276-B5D7-346C3B0E2451}" type="pres">
      <dgm:prSet presAssocID="{03AF18DE-91EC-460C-B8BD-3239481D11A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63222E8-C3DF-4901-89F6-46C008FB9426}" type="pres">
      <dgm:prSet presAssocID="{FBF1DC88-6986-49A6-A877-B0B0C755769E}" presName="sibTrans" presStyleCnt="0"/>
      <dgm:spPr/>
    </dgm:pt>
    <dgm:pt modelId="{C25812C1-EBEE-488E-B7B3-7C7E63D7C30D}" type="pres">
      <dgm:prSet presAssocID="{0220A64B-02CF-4024-AC32-49E85512FFE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9EFA34-8244-4646-A25C-1A9238F070DC}" type="pres">
      <dgm:prSet presAssocID="{EF3DD1BA-D3A0-4AAE-80E0-00AACD0A9FED}" presName="sibTrans" presStyleCnt="0"/>
      <dgm:spPr/>
    </dgm:pt>
    <dgm:pt modelId="{1C28F99B-3FBB-41EB-8750-9937932DAF7A}" type="pres">
      <dgm:prSet presAssocID="{96F008FA-D9F7-451C-9D88-832F6BE22AB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A3CFDA-ABC5-4DFB-B020-F42466D706DE}" type="pres">
      <dgm:prSet presAssocID="{F46E8B5B-4460-4316-9608-86B819268769}" presName="sibTrans" presStyleCnt="0"/>
      <dgm:spPr/>
    </dgm:pt>
    <dgm:pt modelId="{0CE8D0BF-0A95-48B3-9DF0-1399197F1B55}" type="pres">
      <dgm:prSet presAssocID="{83EB9084-8CF2-4D5D-A8C8-8F8DA093641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CAFE99B-E04B-4A8A-96E5-A3C8C46BECE8}" srcId="{534FB420-D1DC-4682-BB70-0D2EA4DEA09A}" destId="{0220A64B-02CF-4024-AC32-49E85512FFEF}" srcOrd="1" destOrd="0" parTransId="{16CA8F7C-9B77-4A5C-8099-B6221D9FC9B0}" sibTransId="{EF3DD1BA-D3A0-4AAE-80E0-00AACD0A9FED}"/>
    <dgm:cxn modelId="{5CD7856D-A03A-4CFC-BD18-7F1549EBC6ED}" srcId="{534FB420-D1DC-4682-BB70-0D2EA4DEA09A}" destId="{03AF18DE-91EC-460C-B8BD-3239481D11A6}" srcOrd="0" destOrd="0" parTransId="{5B9C8EC5-7A2C-4694-8D9B-3721B7D313C0}" sibTransId="{FBF1DC88-6986-49A6-A877-B0B0C755769E}"/>
    <dgm:cxn modelId="{ABB791D1-6D15-42D0-BECE-D4D177050742}" type="presOf" srcId="{0220A64B-02CF-4024-AC32-49E85512FFEF}" destId="{C25812C1-EBEE-488E-B7B3-7C7E63D7C30D}" srcOrd="0" destOrd="0" presId="urn:microsoft.com/office/officeart/2005/8/layout/default#1"/>
    <dgm:cxn modelId="{F2B57941-70E8-48DD-9A69-CD5FDA73920E}" type="presOf" srcId="{83EB9084-8CF2-4D5D-A8C8-8F8DA0936414}" destId="{0CE8D0BF-0A95-48B3-9DF0-1399197F1B55}" srcOrd="0" destOrd="0" presId="urn:microsoft.com/office/officeart/2005/8/layout/default#1"/>
    <dgm:cxn modelId="{F40FDE07-DAE1-498F-902D-A8FDC5DDC59A}" srcId="{534FB420-D1DC-4682-BB70-0D2EA4DEA09A}" destId="{83EB9084-8CF2-4D5D-A8C8-8F8DA0936414}" srcOrd="3" destOrd="0" parTransId="{9D6B26D4-15C8-41E9-A406-3C45D3878C26}" sibTransId="{76884AC8-9792-4C91-984D-ADA146BFAED3}"/>
    <dgm:cxn modelId="{3B1C44C3-17AA-4B19-9A5C-22C388C33B41}" type="presOf" srcId="{03AF18DE-91EC-460C-B8BD-3239481D11A6}" destId="{340325A0-BB38-4276-B5D7-346C3B0E2451}" srcOrd="0" destOrd="0" presId="urn:microsoft.com/office/officeart/2005/8/layout/default#1"/>
    <dgm:cxn modelId="{0B4A6FD5-5C48-4C79-B4D6-86AFA9DFEAA3}" type="presOf" srcId="{534FB420-D1DC-4682-BB70-0D2EA4DEA09A}" destId="{2D9E2CAF-EB0C-404D-9AF0-93431BFCCE68}" srcOrd="0" destOrd="0" presId="urn:microsoft.com/office/officeart/2005/8/layout/default#1"/>
    <dgm:cxn modelId="{5F1CB77B-8C13-4484-9E4C-081A895E25D1}" srcId="{534FB420-D1DC-4682-BB70-0D2EA4DEA09A}" destId="{96F008FA-D9F7-451C-9D88-832F6BE22AB9}" srcOrd="2" destOrd="0" parTransId="{86EB583E-5BFD-4AC6-BF41-F780DB50DB24}" sibTransId="{F46E8B5B-4460-4316-9608-86B819268769}"/>
    <dgm:cxn modelId="{D46CA888-D455-4B13-937B-DD6D7B92F5B8}" type="presOf" srcId="{96F008FA-D9F7-451C-9D88-832F6BE22AB9}" destId="{1C28F99B-3FBB-41EB-8750-9937932DAF7A}" srcOrd="0" destOrd="0" presId="urn:microsoft.com/office/officeart/2005/8/layout/default#1"/>
    <dgm:cxn modelId="{EBB584F8-8A70-49F6-83BA-4EE664645D3A}" type="presParOf" srcId="{2D9E2CAF-EB0C-404D-9AF0-93431BFCCE68}" destId="{340325A0-BB38-4276-B5D7-346C3B0E2451}" srcOrd="0" destOrd="0" presId="urn:microsoft.com/office/officeart/2005/8/layout/default#1"/>
    <dgm:cxn modelId="{2FE27D53-B7B1-4494-9944-3BFFEBCB041A}" type="presParOf" srcId="{2D9E2CAF-EB0C-404D-9AF0-93431BFCCE68}" destId="{A63222E8-C3DF-4901-89F6-46C008FB9426}" srcOrd="1" destOrd="0" presId="urn:microsoft.com/office/officeart/2005/8/layout/default#1"/>
    <dgm:cxn modelId="{63229B35-879C-4090-9588-72AC63885F96}" type="presParOf" srcId="{2D9E2CAF-EB0C-404D-9AF0-93431BFCCE68}" destId="{C25812C1-EBEE-488E-B7B3-7C7E63D7C30D}" srcOrd="2" destOrd="0" presId="urn:microsoft.com/office/officeart/2005/8/layout/default#1"/>
    <dgm:cxn modelId="{C2AE5B91-F97B-48F0-9853-771BBF7CD37B}" type="presParOf" srcId="{2D9E2CAF-EB0C-404D-9AF0-93431BFCCE68}" destId="{1B9EFA34-8244-4646-A25C-1A9238F070DC}" srcOrd="3" destOrd="0" presId="urn:microsoft.com/office/officeart/2005/8/layout/default#1"/>
    <dgm:cxn modelId="{0998050C-96AA-426F-8803-11B42D1168C3}" type="presParOf" srcId="{2D9E2CAF-EB0C-404D-9AF0-93431BFCCE68}" destId="{1C28F99B-3FBB-41EB-8750-9937932DAF7A}" srcOrd="4" destOrd="0" presId="urn:microsoft.com/office/officeart/2005/8/layout/default#1"/>
    <dgm:cxn modelId="{3BB88CDB-47FE-46BE-89E5-4DBB5DB49DA9}" type="presParOf" srcId="{2D9E2CAF-EB0C-404D-9AF0-93431BFCCE68}" destId="{CEA3CFDA-ABC5-4DFB-B020-F42466D706DE}" srcOrd="5" destOrd="0" presId="urn:microsoft.com/office/officeart/2005/8/layout/default#1"/>
    <dgm:cxn modelId="{92349FDD-2635-41B8-A771-2D6FDB5E1335}" type="presParOf" srcId="{2D9E2CAF-EB0C-404D-9AF0-93431BFCCE68}" destId="{0CE8D0BF-0A95-48B3-9DF0-1399197F1B55}" srcOrd="6" destOrd="0" presId="urn:microsoft.com/office/officeart/2005/8/layout/default#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2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Gobernanza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pPr algn="l"/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Bienes Naturales Comunes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0588D351-3C27-4E70-A925-02C669A63344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Equidad, Justicia Social y </a:t>
          </a:r>
        </a:p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Cultura de Paz 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FD1261E-FAD4-480F-B284-BD4D0DE2C496}" type="parTrans" cxnId="{CD7E43F6-EA18-4B71-9AF0-A879C063C2E1}">
      <dgm:prSet/>
      <dgm:spPr/>
      <dgm:t>
        <a:bodyPr/>
        <a:lstStyle/>
        <a:p>
          <a:endParaRPr lang="pt-BR"/>
        </a:p>
      </dgm:t>
    </dgm:pt>
    <dgm:pt modelId="{FBFAE844-475F-456E-9B68-64E750ECD80A}" type="sibTrans" cxnId="{CD7E43F6-EA18-4B71-9AF0-A879C063C2E1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Ang="0" custLinFactNeighborX="-1408" custLinFactNeighborY="29355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 custLinFactNeighborY="286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1" presStyleCnt="3" custLinFactNeighborY="13848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1" presStyleCnt="3" custLinFactNeighborY="1459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9501D1-4D76-4E57-9499-F97264432E39}" type="pres">
      <dgm:prSet presAssocID="{10A2324D-03F8-481D-91C2-12D7E5B8B8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815DF-FFCA-4549-9ABE-3E2E6B1CEEBE}" type="pres">
      <dgm:prSet presAssocID="{A93BA7DE-9011-481E-B256-9D32DBC621E7}" presName="spacer" presStyleCnt="0"/>
      <dgm:spPr/>
    </dgm:pt>
    <dgm:pt modelId="{667D1255-5853-440D-9CF4-9E2F5AB72772}" type="pres">
      <dgm:prSet presAssocID="{0588D351-3C27-4E70-A925-02C669A63344}" presName="comp" presStyleCnt="0"/>
      <dgm:spPr/>
    </dgm:pt>
    <dgm:pt modelId="{FDCDB795-E409-4B96-BB76-5FA9A961E2FA}" type="pres">
      <dgm:prSet presAssocID="{0588D351-3C27-4E70-A925-02C669A63344}" presName="box" presStyleLbl="node1" presStyleIdx="2" presStyleCnt="3" custLinFactNeighborY="2605"/>
      <dgm:spPr/>
      <dgm:t>
        <a:bodyPr/>
        <a:lstStyle/>
        <a:p>
          <a:endParaRPr lang="pt-BR"/>
        </a:p>
      </dgm:t>
    </dgm:pt>
    <dgm:pt modelId="{1F1B60F2-9CDD-4EC6-ADB5-E137DE3E52CF}" type="pres">
      <dgm:prSet presAssocID="{0588D351-3C27-4E70-A925-02C669A6334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709E14-2F79-48FA-88A2-0C30C4AB150A}" type="pres">
      <dgm:prSet presAssocID="{0588D351-3C27-4E70-A925-02C669A6334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0BF4795-F62B-4EEB-B4BD-4AC09C2C43C7}" type="presOf" srcId="{7E62F26D-53B0-491D-91E7-31CEB4A011C9}" destId="{3FEBEAC1-68B4-4846-83F9-49C44FB050EC}" srcOrd="0" destOrd="0" presId="urn:microsoft.com/office/officeart/2005/8/layout/vList4#29"/>
    <dgm:cxn modelId="{3D51AB38-1DC3-4B8A-B485-093E0D26EB83}" type="presOf" srcId="{10A2324D-03F8-481D-91C2-12D7E5B8B855}" destId="{8E8EB1C2-65F2-4FDF-A4B2-4DB048EAF384}" srcOrd="0" destOrd="0" presId="urn:microsoft.com/office/officeart/2005/8/layout/vList4#29"/>
    <dgm:cxn modelId="{CD7E43F6-EA18-4B71-9AF0-A879C063C2E1}" srcId="{7E62F26D-53B0-491D-91E7-31CEB4A011C9}" destId="{0588D351-3C27-4E70-A925-02C669A63344}" srcOrd="2" destOrd="0" parTransId="{9FD1261E-FAD4-480F-B284-BD4D0DE2C496}" sibTransId="{FBFAE844-475F-456E-9B68-64E750ECD80A}"/>
    <dgm:cxn modelId="{B61229EF-BB7A-488D-A1A7-3148F9228409}" type="presOf" srcId="{0588D351-3C27-4E70-A925-02C669A63344}" destId="{17709E14-2F79-48FA-88A2-0C30C4AB150A}" srcOrd="1" destOrd="0" presId="urn:microsoft.com/office/officeart/2005/8/layout/vList4#29"/>
    <dgm:cxn modelId="{E6B39827-5964-4C91-8456-D06E86401433}" type="presOf" srcId="{91228447-3F06-4C5F-8D29-AB194C3F8D2B}" destId="{469E2777-0E14-4311-8A45-FDB47F1B1111}" srcOrd="1" destOrd="0" presId="urn:microsoft.com/office/officeart/2005/8/layout/vList4#29"/>
    <dgm:cxn modelId="{9DA83091-DB27-40C5-AB14-107C53B29CEA}" type="presOf" srcId="{91228447-3F06-4C5F-8D29-AB194C3F8D2B}" destId="{30D9EC5C-0A6D-4182-AC00-AE6678F18CFC}" srcOrd="0" destOrd="0" presId="urn:microsoft.com/office/officeart/2005/8/layout/vList4#29"/>
    <dgm:cxn modelId="{D284AA35-E535-47DD-9B40-C364739F285E}" srcId="{7E62F26D-53B0-491D-91E7-31CEB4A011C9}" destId="{10A2324D-03F8-481D-91C2-12D7E5B8B855}" srcOrd="1" destOrd="0" parTransId="{FE7186CC-6467-4C41-996E-410BAB7BC9A7}" sibTransId="{A93BA7DE-9011-481E-B256-9D32DBC621E7}"/>
    <dgm:cxn modelId="{1F6EF9B2-165F-4CF0-BEFD-BB8231482645}" type="presOf" srcId="{10A2324D-03F8-481D-91C2-12D7E5B8B855}" destId="{609501D1-4D76-4E57-9499-F97264432E39}" srcOrd="1" destOrd="0" presId="urn:microsoft.com/office/officeart/2005/8/layout/vList4#29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4A1DCE13-CAB7-474C-88E4-6364E43326BC}" type="presOf" srcId="{0588D351-3C27-4E70-A925-02C669A63344}" destId="{FDCDB795-E409-4B96-BB76-5FA9A961E2FA}" srcOrd="0" destOrd="0" presId="urn:microsoft.com/office/officeart/2005/8/layout/vList4#29"/>
    <dgm:cxn modelId="{CF539E3B-B611-4BD3-ABE1-3BB83D4BD1B8}" type="presParOf" srcId="{3FEBEAC1-68B4-4846-83F9-49C44FB050EC}" destId="{47088407-2B2A-40C2-A996-E6CC4DC99D1A}" srcOrd="0" destOrd="0" presId="urn:microsoft.com/office/officeart/2005/8/layout/vList4#29"/>
    <dgm:cxn modelId="{A8D88A4E-667B-42DB-B847-5572BA057737}" type="presParOf" srcId="{47088407-2B2A-40C2-A996-E6CC4DC99D1A}" destId="{30D9EC5C-0A6D-4182-AC00-AE6678F18CFC}" srcOrd="0" destOrd="0" presId="urn:microsoft.com/office/officeart/2005/8/layout/vList4#29"/>
    <dgm:cxn modelId="{5CB34D3F-AC49-47D1-BEE6-3402899F0044}" type="presParOf" srcId="{47088407-2B2A-40C2-A996-E6CC4DC99D1A}" destId="{D2E8D6B0-9877-4AF7-94F0-4A5AB5646E1D}" srcOrd="1" destOrd="0" presId="urn:microsoft.com/office/officeart/2005/8/layout/vList4#29"/>
    <dgm:cxn modelId="{B88BB3DD-5D2D-4417-9CEA-D0C517E15EFF}" type="presParOf" srcId="{47088407-2B2A-40C2-A996-E6CC4DC99D1A}" destId="{469E2777-0E14-4311-8A45-FDB47F1B1111}" srcOrd="2" destOrd="0" presId="urn:microsoft.com/office/officeart/2005/8/layout/vList4#29"/>
    <dgm:cxn modelId="{4605569B-F555-4356-8A26-35CFFEAED352}" type="presParOf" srcId="{3FEBEAC1-68B4-4846-83F9-49C44FB050EC}" destId="{735E179D-8725-4AD1-9977-88B4FA296665}" srcOrd="1" destOrd="0" presId="urn:microsoft.com/office/officeart/2005/8/layout/vList4#29"/>
    <dgm:cxn modelId="{65037361-FA58-4B63-BEBF-C7229412F7D0}" type="presParOf" srcId="{3FEBEAC1-68B4-4846-83F9-49C44FB050EC}" destId="{8D0AD839-5F14-4E38-BCCB-7B550500330C}" srcOrd="2" destOrd="0" presId="urn:microsoft.com/office/officeart/2005/8/layout/vList4#29"/>
    <dgm:cxn modelId="{B36A60F1-2390-4B9A-8235-1C2E98C5A2F6}" type="presParOf" srcId="{8D0AD839-5F14-4E38-BCCB-7B550500330C}" destId="{8E8EB1C2-65F2-4FDF-A4B2-4DB048EAF384}" srcOrd="0" destOrd="0" presId="urn:microsoft.com/office/officeart/2005/8/layout/vList4#29"/>
    <dgm:cxn modelId="{A09D67BF-14D3-49C5-AEF4-187727595227}" type="presParOf" srcId="{8D0AD839-5F14-4E38-BCCB-7B550500330C}" destId="{FF790944-CE7F-4E30-8A2B-0904E79FDD3B}" srcOrd="1" destOrd="0" presId="urn:microsoft.com/office/officeart/2005/8/layout/vList4#29"/>
    <dgm:cxn modelId="{D5FCE64E-E800-45AC-8730-587F2C0662AE}" type="presParOf" srcId="{8D0AD839-5F14-4E38-BCCB-7B550500330C}" destId="{609501D1-4D76-4E57-9499-F97264432E39}" srcOrd="2" destOrd="0" presId="urn:microsoft.com/office/officeart/2005/8/layout/vList4#29"/>
    <dgm:cxn modelId="{9A7BFB02-2252-4714-BB7D-720601630345}" type="presParOf" srcId="{3FEBEAC1-68B4-4846-83F9-49C44FB050EC}" destId="{2BB815DF-FFCA-4549-9ABE-3E2E6B1CEEBE}" srcOrd="3" destOrd="0" presId="urn:microsoft.com/office/officeart/2005/8/layout/vList4#29"/>
    <dgm:cxn modelId="{339117E3-D9F5-4306-B32C-286A668B452F}" type="presParOf" srcId="{3FEBEAC1-68B4-4846-83F9-49C44FB050EC}" destId="{667D1255-5853-440D-9CF4-9E2F5AB72772}" srcOrd="4" destOrd="0" presId="urn:microsoft.com/office/officeart/2005/8/layout/vList4#29"/>
    <dgm:cxn modelId="{82EFAD6A-F79A-44A4-ADE4-AE8BF805F4DD}" type="presParOf" srcId="{667D1255-5853-440D-9CF4-9E2F5AB72772}" destId="{FDCDB795-E409-4B96-BB76-5FA9A961E2FA}" srcOrd="0" destOrd="0" presId="urn:microsoft.com/office/officeart/2005/8/layout/vList4#29"/>
    <dgm:cxn modelId="{51AAFCB7-26A2-428F-A934-4DE13E104548}" type="presParOf" srcId="{667D1255-5853-440D-9CF4-9E2F5AB72772}" destId="{1F1B60F2-9CDD-4EC6-ADB5-E137DE3E52CF}" srcOrd="1" destOrd="0" presId="urn:microsoft.com/office/officeart/2005/8/layout/vList4#29"/>
    <dgm:cxn modelId="{D4AF1130-AA1D-403F-8330-710BA04BDDC3}" type="presParOf" srcId="{667D1255-5853-440D-9CF4-9E2F5AB72772}" destId="{17709E14-2F79-48FA-88A2-0C30C4AB150A}" srcOrd="2" destOrd="0" presId="urn:microsoft.com/office/officeart/2005/8/layout/vList4#2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3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Gestión local para la Sostenibilidad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Planificación y diseño urbano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0588D351-3C27-4E70-A925-02C669A63344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Cultura para la Sostenibilidad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FD1261E-FAD4-480F-B284-BD4D0DE2C496}" type="parTrans" cxnId="{CD7E43F6-EA18-4B71-9AF0-A879C063C2E1}">
      <dgm:prSet/>
      <dgm:spPr/>
      <dgm:t>
        <a:bodyPr/>
        <a:lstStyle/>
        <a:p>
          <a:endParaRPr lang="pt-BR"/>
        </a:p>
      </dgm:t>
    </dgm:pt>
    <dgm:pt modelId="{FBFAE844-475F-456E-9B68-64E750ECD80A}" type="sibTrans" cxnId="{CD7E43F6-EA18-4B71-9AF0-A879C063C2E1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1200" custLinFactNeighborY="5625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1" presStyleCnt="3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9501D1-4D76-4E57-9499-F97264432E39}" type="pres">
      <dgm:prSet presAssocID="{10A2324D-03F8-481D-91C2-12D7E5B8B8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815DF-FFCA-4549-9ABE-3E2E6B1CEEBE}" type="pres">
      <dgm:prSet presAssocID="{A93BA7DE-9011-481E-B256-9D32DBC621E7}" presName="spacer" presStyleCnt="0"/>
      <dgm:spPr/>
    </dgm:pt>
    <dgm:pt modelId="{667D1255-5853-440D-9CF4-9E2F5AB72772}" type="pres">
      <dgm:prSet presAssocID="{0588D351-3C27-4E70-A925-02C669A63344}" presName="comp" presStyleCnt="0"/>
      <dgm:spPr/>
    </dgm:pt>
    <dgm:pt modelId="{FDCDB795-E409-4B96-BB76-5FA9A961E2FA}" type="pres">
      <dgm:prSet presAssocID="{0588D351-3C27-4E70-A925-02C669A63344}" presName="box" presStyleLbl="node1" presStyleIdx="2" presStyleCnt="3"/>
      <dgm:spPr/>
      <dgm:t>
        <a:bodyPr/>
        <a:lstStyle/>
        <a:p>
          <a:endParaRPr lang="pt-BR"/>
        </a:p>
      </dgm:t>
    </dgm:pt>
    <dgm:pt modelId="{1F1B60F2-9CDD-4EC6-ADB5-E137DE3E52CF}" type="pres">
      <dgm:prSet presAssocID="{0588D351-3C27-4E70-A925-02C669A6334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709E14-2F79-48FA-88A2-0C30C4AB150A}" type="pres">
      <dgm:prSet presAssocID="{0588D351-3C27-4E70-A925-02C669A6334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A6B3E80-CF4E-42B6-AF0C-9B809D954FD6}" type="presOf" srcId="{0588D351-3C27-4E70-A925-02C669A63344}" destId="{FDCDB795-E409-4B96-BB76-5FA9A961E2FA}" srcOrd="0" destOrd="0" presId="urn:microsoft.com/office/officeart/2005/8/layout/vList4#30"/>
    <dgm:cxn modelId="{A549FE11-3CBA-4C7B-94B3-3C17EA5267B1}" type="presOf" srcId="{91228447-3F06-4C5F-8D29-AB194C3F8D2B}" destId="{30D9EC5C-0A6D-4182-AC00-AE6678F18CFC}" srcOrd="0" destOrd="0" presId="urn:microsoft.com/office/officeart/2005/8/layout/vList4#30"/>
    <dgm:cxn modelId="{7C7828F1-B099-4041-9ADE-356E54BA9F5A}" type="presOf" srcId="{0588D351-3C27-4E70-A925-02C669A63344}" destId="{17709E14-2F79-48FA-88A2-0C30C4AB150A}" srcOrd="1" destOrd="0" presId="urn:microsoft.com/office/officeart/2005/8/layout/vList4#30"/>
    <dgm:cxn modelId="{A4013B55-E3E6-4D6E-876B-2DE953A0837F}" type="presOf" srcId="{7E62F26D-53B0-491D-91E7-31CEB4A011C9}" destId="{3FEBEAC1-68B4-4846-83F9-49C44FB050EC}" srcOrd="0" destOrd="0" presId="urn:microsoft.com/office/officeart/2005/8/layout/vList4#30"/>
    <dgm:cxn modelId="{CD7E43F6-EA18-4B71-9AF0-A879C063C2E1}" srcId="{7E62F26D-53B0-491D-91E7-31CEB4A011C9}" destId="{0588D351-3C27-4E70-A925-02C669A63344}" srcOrd="2" destOrd="0" parTransId="{9FD1261E-FAD4-480F-B284-BD4D0DE2C496}" sibTransId="{FBFAE844-475F-456E-9B68-64E750ECD80A}"/>
    <dgm:cxn modelId="{D8B8231E-B0E3-489E-B32D-4064DF0B7A89}" type="presOf" srcId="{10A2324D-03F8-481D-91C2-12D7E5B8B855}" destId="{609501D1-4D76-4E57-9499-F97264432E39}" srcOrd="1" destOrd="0" presId="urn:microsoft.com/office/officeart/2005/8/layout/vList4#30"/>
    <dgm:cxn modelId="{208FB174-18D9-4F9C-8ED8-6DFBF690834D}" type="presOf" srcId="{10A2324D-03F8-481D-91C2-12D7E5B8B855}" destId="{8E8EB1C2-65F2-4FDF-A4B2-4DB048EAF384}" srcOrd="0" destOrd="0" presId="urn:microsoft.com/office/officeart/2005/8/layout/vList4#30"/>
    <dgm:cxn modelId="{D284AA35-E535-47DD-9B40-C364739F285E}" srcId="{7E62F26D-53B0-491D-91E7-31CEB4A011C9}" destId="{10A2324D-03F8-481D-91C2-12D7E5B8B855}" srcOrd="1" destOrd="0" parTransId="{FE7186CC-6467-4C41-996E-410BAB7BC9A7}" sibTransId="{A93BA7DE-9011-481E-B256-9D32DBC621E7}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47DD9E7D-9A07-443A-AA33-EDB6DFBD1027}" type="presOf" srcId="{91228447-3F06-4C5F-8D29-AB194C3F8D2B}" destId="{469E2777-0E14-4311-8A45-FDB47F1B1111}" srcOrd="1" destOrd="0" presId="urn:microsoft.com/office/officeart/2005/8/layout/vList4#30"/>
    <dgm:cxn modelId="{8AEC87DE-027E-4B2B-9968-69ED2933AA69}" type="presParOf" srcId="{3FEBEAC1-68B4-4846-83F9-49C44FB050EC}" destId="{47088407-2B2A-40C2-A996-E6CC4DC99D1A}" srcOrd="0" destOrd="0" presId="urn:microsoft.com/office/officeart/2005/8/layout/vList4#30"/>
    <dgm:cxn modelId="{0197BC44-957A-4125-B271-85AE3221F774}" type="presParOf" srcId="{47088407-2B2A-40C2-A996-E6CC4DC99D1A}" destId="{30D9EC5C-0A6D-4182-AC00-AE6678F18CFC}" srcOrd="0" destOrd="0" presId="urn:microsoft.com/office/officeart/2005/8/layout/vList4#30"/>
    <dgm:cxn modelId="{75C14E44-E8D5-47A4-9C98-1AEBB9510442}" type="presParOf" srcId="{47088407-2B2A-40C2-A996-E6CC4DC99D1A}" destId="{D2E8D6B0-9877-4AF7-94F0-4A5AB5646E1D}" srcOrd="1" destOrd="0" presId="urn:microsoft.com/office/officeart/2005/8/layout/vList4#30"/>
    <dgm:cxn modelId="{295714A2-CC0B-4488-A083-82EBAF188FAA}" type="presParOf" srcId="{47088407-2B2A-40C2-A996-E6CC4DC99D1A}" destId="{469E2777-0E14-4311-8A45-FDB47F1B1111}" srcOrd="2" destOrd="0" presId="urn:microsoft.com/office/officeart/2005/8/layout/vList4#30"/>
    <dgm:cxn modelId="{79BDC228-0883-472F-97A1-92D481DEF546}" type="presParOf" srcId="{3FEBEAC1-68B4-4846-83F9-49C44FB050EC}" destId="{735E179D-8725-4AD1-9977-88B4FA296665}" srcOrd="1" destOrd="0" presId="urn:microsoft.com/office/officeart/2005/8/layout/vList4#30"/>
    <dgm:cxn modelId="{BCE8F861-8AFC-45B8-9A8B-04F9CDCB6651}" type="presParOf" srcId="{3FEBEAC1-68B4-4846-83F9-49C44FB050EC}" destId="{8D0AD839-5F14-4E38-BCCB-7B550500330C}" srcOrd="2" destOrd="0" presId="urn:microsoft.com/office/officeart/2005/8/layout/vList4#30"/>
    <dgm:cxn modelId="{789AAAF9-F77F-4DD3-AE4F-FDECC0D014CA}" type="presParOf" srcId="{8D0AD839-5F14-4E38-BCCB-7B550500330C}" destId="{8E8EB1C2-65F2-4FDF-A4B2-4DB048EAF384}" srcOrd="0" destOrd="0" presId="urn:microsoft.com/office/officeart/2005/8/layout/vList4#30"/>
    <dgm:cxn modelId="{A09B35B6-00FB-42CA-9511-70DFE358613F}" type="presParOf" srcId="{8D0AD839-5F14-4E38-BCCB-7B550500330C}" destId="{FF790944-CE7F-4E30-8A2B-0904E79FDD3B}" srcOrd="1" destOrd="0" presId="urn:microsoft.com/office/officeart/2005/8/layout/vList4#30"/>
    <dgm:cxn modelId="{CDA0AA4F-2677-4972-A7B6-277F6EE240B3}" type="presParOf" srcId="{8D0AD839-5F14-4E38-BCCB-7B550500330C}" destId="{609501D1-4D76-4E57-9499-F97264432E39}" srcOrd="2" destOrd="0" presId="urn:microsoft.com/office/officeart/2005/8/layout/vList4#30"/>
    <dgm:cxn modelId="{EB24266F-B3D2-41A3-B336-BA5EFAAD2C55}" type="presParOf" srcId="{3FEBEAC1-68B4-4846-83F9-49C44FB050EC}" destId="{2BB815DF-FFCA-4549-9ABE-3E2E6B1CEEBE}" srcOrd="3" destOrd="0" presId="urn:microsoft.com/office/officeart/2005/8/layout/vList4#30"/>
    <dgm:cxn modelId="{569EC54C-722D-4F74-BEE3-8EDF612FBE3D}" type="presParOf" srcId="{3FEBEAC1-68B4-4846-83F9-49C44FB050EC}" destId="{667D1255-5853-440D-9CF4-9E2F5AB72772}" srcOrd="4" destOrd="0" presId="urn:microsoft.com/office/officeart/2005/8/layout/vList4#30"/>
    <dgm:cxn modelId="{EE9E1322-6037-4953-8E1C-9CEB613CC5EC}" type="presParOf" srcId="{667D1255-5853-440D-9CF4-9E2F5AB72772}" destId="{FDCDB795-E409-4B96-BB76-5FA9A961E2FA}" srcOrd="0" destOrd="0" presId="urn:microsoft.com/office/officeart/2005/8/layout/vList4#30"/>
    <dgm:cxn modelId="{BAF82DC9-B54A-4D19-BAA9-F08844FDCC84}" type="presParOf" srcId="{667D1255-5853-440D-9CF4-9E2F5AB72772}" destId="{1F1B60F2-9CDD-4EC6-ADB5-E137DE3E52CF}" srcOrd="1" destOrd="0" presId="urn:microsoft.com/office/officeart/2005/8/layout/vList4#30"/>
    <dgm:cxn modelId="{D2C4F10A-03B2-4886-BBF4-2BE486E0288B}" type="presParOf" srcId="{667D1255-5853-440D-9CF4-9E2F5AB72772}" destId="{17709E14-2F79-48FA-88A2-0C30C4AB150A}" srcOrd="2" destOrd="0" presId="urn:microsoft.com/office/officeart/2005/8/layout/vList4#30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3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Educación para la Sostenibilidad y Calidad de Vida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Economía Local, Dinámica, Creativa y Sostenible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0588D351-3C27-4E70-A925-02C669A63344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Consumo Responsable y Opciones de Estilo de Vida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FD1261E-FAD4-480F-B284-BD4D0DE2C496}" type="parTrans" cxnId="{CD7E43F6-EA18-4B71-9AF0-A879C063C2E1}">
      <dgm:prSet/>
      <dgm:spPr/>
      <dgm:t>
        <a:bodyPr/>
        <a:lstStyle/>
        <a:p>
          <a:endParaRPr lang="pt-BR"/>
        </a:p>
      </dgm:t>
    </dgm:pt>
    <dgm:pt modelId="{FBFAE844-475F-456E-9B68-64E750ECD80A}" type="sibTrans" cxnId="{CD7E43F6-EA18-4B71-9AF0-A879C063C2E1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1200" custLinFactNeighborY="5625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1" presStyleCnt="3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9501D1-4D76-4E57-9499-F97264432E39}" type="pres">
      <dgm:prSet presAssocID="{10A2324D-03F8-481D-91C2-12D7E5B8B8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815DF-FFCA-4549-9ABE-3E2E6B1CEEBE}" type="pres">
      <dgm:prSet presAssocID="{A93BA7DE-9011-481E-B256-9D32DBC621E7}" presName="spacer" presStyleCnt="0"/>
      <dgm:spPr/>
    </dgm:pt>
    <dgm:pt modelId="{667D1255-5853-440D-9CF4-9E2F5AB72772}" type="pres">
      <dgm:prSet presAssocID="{0588D351-3C27-4E70-A925-02C669A63344}" presName="comp" presStyleCnt="0"/>
      <dgm:spPr/>
    </dgm:pt>
    <dgm:pt modelId="{FDCDB795-E409-4B96-BB76-5FA9A961E2FA}" type="pres">
      <dgm:prSet presAssocID="{0588D351-3C27-4E70-A925-02C669A63344}" presName="box" presStyleLbl="node1" presStyleIdx="2" presStyleCnt="3"/>
      <dgm:spPr/>
      <dgm:t>
        <a:bodyPr/>
        <a:lstStyle/>
        <a:p>
          <a:endParaRPr lang="pt-BR"/>
        </a:p>
      </dgm:t>
    </dgm:pt>
    <dgm:pt modelId="{1F1B60F2-9CDD-4EC6-ADB5-E137DE3E52CF}" type="pres">
      <dgm:prSet presAssocID="{0588D351-3C27-4E70-A925-02C669A6334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7709E14-2F79-48FA-88A2-0C30C4AB150A}" type="pres">
      <dgm:prSet presAssocID="{0588D351-3C27-4E70-A925-02C669A6334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1C7EC1F-42FB-4749-9CB5-362CAE4439E4}" type="presOf" srcId="{10A2324D-03F8-481D-91C2-12D7E5B8B855}" destId="{8E8EB1C2-65F2-4FDF-A4B2-4DB048EAF384}" srcOrd="0" destOrd="0" presId="urn:microsoft.com/office/officeart/2005/8/layout/vList4#31"/>
    <dgm:cxn modelId="{B35BB023-87DB-4146-98A3-9528338BD472}" type="presOf" srcId="{7E62F26D-53B0-491D-91E7-31CEB4A011C9}" destId="{3FEBEAC1-68B4-4846-83F9-49C44FB050EC}" srcOrd="0" destOrd="0" presId="urn:microsoft.com/office/officeart/2005/8/layout/vList4#31"/>
    <dgm:cxn modelId="{CD7E43F6-EA18-4B71-9AF0-A879C063C2E1}" srcId="{7E62F26D-53B0-491D-91E7-31CEB4A011C9}" destId="{0588D351-3C27-4E70-A925-02C669A63344}" srcOrd="2" destOrd="0" parTransId="{9FD1261E-FAD4-480F-B284-BD4D0DE2C496}" sibTransId="{FBFAE844-475F-456E-9B68-64E750ECD80A}"/>
    <dgm:cxn modelId="{D7EBDF00-83F5-47C4-A12E-1EA748018C6B}" type="presOf" srcId="{91228447-3F06-4C5F-8D29-AB194C3F8D2B}" destId="{30D9EC5C-0A6D-4182-AC00-AE6678F18CFC}" srcOrd="0" destOrd="0" presId="urn:microsoft.com/office/officeart/2005/8/layout/vList4#31"/>
    <dgm:cxn modelId="{9A1185F5-1720-44E9-8498-36664CC4E4EB}" type="presOf" srcId="{10A2324D-03F8-481D-91C2-12D7E5B8B855}" destId="{609501D1-4D76-4E57-9499-F97264432E39}" srcOrd="1" destOrd="0" presId="urn:microsoft.com/office/officeart/2005/8/layout/vList4#31"/>
    <dgm:cxn modelId="{D284AA35-E535-47DD-9B40-C364739F285E}" srcId="{7E62F26D-53B0-491D-91E7-31CEB4A011C9}" destId="{10A2324D-03F8-481D-91C2-12D7E5B8B855}" srcOrd="1" destOrd="0" parTransId="{FE7186CC-6467-4C41-996E-410BAB7BC9A7}" sibTransId="{A93BA7DE-9011-481E-B256-9D32DBC621E7}"/>
    <dgm:cxn modelId="{447394AF-F54A-42B1-81CB-667F788BEB84}" type="presOf" srcId="{0588D351-3C27-4E70-A925-02C669A63344}" destId="{FDCDB795-E409-4B96-BB76-5FA9A961E2FA}" srcOrd="0" destOrd="0" presId="urn:microsoft.com/office/officeart/2005/8/layout/vList4#31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7BF97DF7-83CD-4BDB-95C3-5704D890E31D}" type="presOf" srcId="{91228447-3F06-4C5F-8D29-AB194C3F8D2B}" destId="{469E2777-0E14-4311-8A45-FDB47F1B1111}" srcOrd="1" destOrd="0" presId="urn:microsoft.com/office/officeart/2005/8/layout/vList4#31"/>
    <dgm:cxn modelId="{A5B973CC-150B-40A6-B79D-C3FE61E8D94E}" type="presOf" srcId="{0588D351-3C27-4E70-A925-02C669A63344}" destId="{17709E14-2F79-48FA-88A2-0C30C4AB150A}" srcOrd="1" destOrd="0" presId="urn:microsoft.com/office/officeart/2005/8/layout/vList4#31"/>
    <dgm:cxn modelId="{2FE62AFA-C462-4646-81C0-D29CA3BDD02A}" type="presParOf" srcId="{3FEBEAC1-68B4-4846-83F9-49C44FB050EC}" destId="{47088407-2B2A-40C2-A996-E6CC4DC99D1A}" srcOrd="0" destOrd="0" presId="urn:microsoft.com/office/officeart/2005/8/layout/vList4#31"/>
    <dgm:cxn modelId="{42990FCD-D62C-4A20-BC34-308490BD3CBA}" type="presParOf" srcId="{47088407-2B2A-40C2-A996-E6CC4DC99D1A}" destId="{30D9EC5C-0A6D-4182-AC00-AE6678F18CFC}" srcOrd="0" destOrd="0" presId="urn:microsoft.com/office/officeart/2005/8/layout/vList4#31"/>
    <dgm:cxn modelId="{578EC5B6-4BFE-4AA2-A196-D8D27E3FA85A}" type="presParOf" srcId="{47088407-2B2A-40C2-A996-E6CC4DC99D1A}" destId="{D2E8D6B0-9877-4AF7-94F0-4A5AB5646E1D}" srcOrd="1" destOrd="0" presId="urn:microsoft.com/office/officeart/2005/8/layout/vList4#31"/>
    <dgm:cxn modelId="{A78D2165-67FB-4D89-99B2-57C83D1F7EC4}" type="presParOf" srcId="{47088407-2B2A-40C2-A996-E6CC4DC99D1A}" destId="{469E2777-0E14-4311-8A45-FDB47F1B1111}" srcOrd="2" destOrd="0" presId="urn:microsoft.com/office/officeart/2005/8/layout/vList4#31"/>
    <dgm:cxn modelId="{F74A03CF-C4BD-4911-B731-B63DAD87D36E}" type="presParOf" srcId="{3FEBEAC1-68B4-4846-83F9-49C44FB050EC}" destId="{735E179D-8725-4AD1-9977-88B4FA296665}" srcOrd="1" destOrd="0" presId="urn:microsoft.com/office/officeart/2005/8/layout/vList4#31"/>
    <dgm:cxn modelId="{ADD1D874-0E6D-4EFA-B8C5-E4A3D12C2C99}" type="presParOf" srcId="{3FEBEAC1-68B4-4846-83F9-49C44FB050EC}" destId="{8D0AD839-5F14-4E38-BCCB-7B550500330C}" srcOrd="2" destOrd="0" presId="urn:microsoft.com/office/officeart/2005/8/layout/vList4#31"/>
    <dgm:cxn modelId="{855E71DC-4CA3-490E-8EE5-8712E327BBA6}" type="presParOf" srcId="{8D0AD839-5F14-4E38-BCCB-7B550500330C}" destId="{8E8EB1C2-65F2-4FDF-A4B2-4DB048EAF384}" srcOrd="0" destOrd="0" presId="urn:microsoft.com/office/officeart/2005/8/layout/vList4#31"/>
    <dgm:cxn modelId="{3DCCA3C9-BFE2-4641-BB65-D79BE3AFF66B}" type="presParOf" srcId="{8D0AD839-5F14-4E38-BCCB-7B550500330C}" destId="{FF790944-CE7F-4E30-8A2B-0904E79FDD3B}" srcOrd="1" destOrd="0" presId="urn:microsoft.com/office/officeart/2005/8/layout/vList4#31"/>
    <dgm:cxn modelId="{DD3B1AFC-5AA9-4D7C-85DF-0F3E2E671518}" type="presParOf" srcId="{8D0AD839-5F14-4E38-BCCB-7B550500330C}" destId="{609501D1-4D76-4E57-9499-F97264432E39}" srcOrd="2" destOrd="0" presId="urn:microsoft.com/office/officeart/2005/8/layout/vList4#31"/>
    <dgm:cxn modelId="{CED91325-F70C-4A9C-87B1-BBEDD5404C55}" type="presParOf" srcId="{3FEBEAC1-68B4-4846-83F9-49C44FB050EC}" destId="{2BB815DF-FFCA-4549-9ABE-3E2E6B1CEEBE}" srcOrd="3" destOrd="0" presId="urn:microsoft.com/office/officeart/2005/8/layout/vList4#31"/>
    <dgm:cxn modelId="{4658E2F0-656D-49E7-8B31-8EADD6F433E5}" type="presParOf" srcId="{3FEBEAC1-68B4-4846-83F9-49C44FB050EC}" destId="{667D1255-5853-440D-9CF4-9E2F5AB72772}" srcOrd="4" destOrd="0" presId="urn:microsoft.com/office/officeart/2005/8/layout/vList4#31"/>
    <dgm:cxn modelId="{62497AC1-16F3-4D30-9101-F6F2B9AD4D79}" type="presParOf" srcId="{667D1255-5853-440D-9CF4-9E2F5AB72772}" destId="{FDCDB795-E409-4B96-BB76-5FA9A961E2FA}" srcOrd="0" destOrd="0" presId="urn:microsoft.com/office/officeart/2005/8/layout/vList4#31"/>
    <dgm:cxn modelId="{9858FF1C-9DC2-4E84-A47B-0CC81FE48DF5}" type="presParOf" srcId="{667D1255-5853-440D-9CF4-9E2F5AB72772}" destId="{1F1B60F2-9CDD-4EC6-ADB5-E137DE3E52CF}" srcOrd="1" destOrd="0" presId="urn:microsoft.com/office/officeart/2005/8/layout/vList4#31"/>
    <dgm:cxn modelId="{C83997CB-4F2A-4D0D-8708-79BE2265A634}" type="presParOf" srcId="{667D1255-5853-440D-9CF4-9E2F5AB72772}" destId="{17709E14-2F79-48FA-88A2-0C30C4AB150A}" srcOrd="2" destOrd="0" presId="urn:microsoft.com/office/officeart/2005/8/layout/vList4#3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62F26D-53B0-491D-91E7-31CEB4A011C9}" type="doc">
      <dgm:prSet loTypeId="urn:microsoft.com/office/officeart/2005/8/layout/vList4#3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1228447-3F06-4C5F-8D29-AB194C3F8D2B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Mejor Movilidad, Menos Tránsito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40F4ECCB-419B-4485-8186-8CD5EA82E679}" type="parTrans" cxnId="{1DE6B8DF-29A9-4D16-AEDB-9CC655D9F724}">
      <dgm:prSet/>
      <dgm:spPr/>
      <dgm:t>
        <a:bodyPr/>
        <a:lstStyle/>
        <a:p>
          <a:endParaRPr lang="pt-BR"/>
        </a:p>
      </dgm:t>
    </dgm:pt>
    <dgm:pt modelId="{DC986964-B485-4546-A729-6CB66AE01DFC}" type="sibTrans" cxnId="{1DE6B8DF-29A9-4D16-AEDB-9CC655D9F724}">
      <dgm:prSet/>
      <dgm:spPr/>
      <dgm:t>
        <a:bodyPr/>
        <a:lstStyle/>
        <a:p>
          <a:endParaRPr lang="pt-BR"/>
        </a:p>
      </dgm:t>
    </dgm:pt>
    <dgm:pt modelId="{10A2324D-03F8-481D-91C2-12D7E5B8B855}">
      <dgm:prSet phldrT="[Texto]"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De lo Local a lo Global</a:t>
          </a:r>
          <a:endParaRPr lang="es-ES_tradnl" sz="24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E7186CC-6467-4C41-996E-410BAB7BC9A7}" type="parTrans" cxnId="{D284AA35-E535-47DD-9B40-C364739F285E}">
      <dgm:prSet/>
      <dgm:spPr/>
      <dgm:t>
        <a:bodyPr/>
        <a:lstStyle/>
        <a:p>
          <a:endParaRPr lang="pt-BR"/>
        </a:p>
      </dgm:t>
    </dgm:pt>
    <dgm:pt modelId="{A93BA7DE-9011-481E-B256-9D32DBC621E7}" type="sibTrans" cxnId="{D284AA35-E535-47DD-9B40-C364739F285E}">
      <dgm:prSet/>
      <dgm:spPr/>
      <dgm:t>
        <a:bodyPr/>
        <a:lstStyle/>
        <a:p>
          <a:endParaRPr lang="pt-BR"/>
        </a:p>
      </dgm:t>
    </dgm:pt>
    <dgm:pt modelId="{9643891A-EEF0-4540-9C6A-56A086B4F435}">
      <dgm:prSet custT="1"/>
      <dgm:spPr>
        <a:solidFill>
          <a:schemeClr val="accent3">
            <a:lumMod val="85000"/>
          </a:schemeClr>
        </a:solidFill>
      </dgm:spPr>
      <dgm:t>
        <a:bodyPr/>
        <a:lstStyle/>
        <a:p>
          <a:r>
            <a:rPr lang="es-ES_tradnl" sz="24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Acción Local para la Salud</a:t>
          </a:r>
        </a:p>
      </dgm:t>
    </dgm:pt>
    <dgm:pt modelId="{90BD58AB-DB99-4116-90A0-2E7DF9381709}" type="parTrans" cxnId="{5F42779B-C38B-4111-91BC-F9E0326CCC1A}">
      <dgm:prSet/>
      <dgm:spPr/>
      <dgm:t>
        <a:bodyPr/>
        <a:lstStyle/>
        <a:p>
          <a:endParaRPr lang="pt-BR"/>
        </a:p>
      </dgm:t>
    </dgm:pt>
    <dgm:pt modelId="{572EE713-C8A4-414E-83FC-DB66647D04D2}" type="sibTrans" cxnId="{5F42779B-C38B-4111-91BC-F9E0326CCC1A}">
      <dgm:prSet/>
      <dgm:spPr/>
      <dgm:t>
        <a:bodyPr/>
        <a:lstStyle/>
        <a:p>
          <a:endParaRPr lang="pt-BR"/>
        </a:p>
      </dgm:t>
    </dgm:pt>
    <dgm:pt modelId="{3FEBEAC1-68B4-4846-83F9-49C44FB050EC}" type="pres">
      <dgm:prSet presAssocID="{7E62F26D-53B0-491D-91E7-31CEB4A011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088407-2B2A-40C2-A996-E6CC4DC99D1A}" type="pres">
      <dgm:prSet presAssocID="{91228447-3F06-4C5F-8D29-AB194C3F8D2B}" presName="comp" presStyleCnt="0"/>
      <dgm:spPr/>
    </dgm:pt>
    <dgm:pt modelId="{30D9EC5C-0A6D-4182-AC00-AE6678F18CFC}" type="pres">
      <dgm:prSet presAssocID="{91228447-3F06-4C5F-8D29-AB194C3F8D2B}" presName="box" presStyleLbl="node1" presStyleIdx="0" presStyleCnt="3" custLinFactNeighborX="1200" custLinFactNeighborY="5625"/>
      <dgm:spPr/>
      <dgm:t>
        <a:bodyPr/>
        <a:lstStyle/>
        <a:p>
          <a:endParaRPr lang="pt-BR"/>
        </a:p>
      </dgm:t>
    </dgm:pt>
    <dgm:pt modelId="{D2E8D6B0-9877-4AF7-94F0-4A5AB5646E1D}" type="pres">
      <dgm:prSet presAssocID="{91228447-3F06-4C5F-8D29-AB194C3F8D2B}" presName="img" presStyleLbl="fgImgPlace1" presStyleIdx="0" presStyleCnt="3" custLinFactNeighborY="457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469E2777-0E14-4311-8A45-FDB47F1B1111}" type="pres">
      <dgm:prSet presAssocID="{91228447-3F06-4C5F-8D29-AB194C3F8D2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5E179D-8725-4AD1-9977-88B4FA296665}" type="pres">
      <dgm:prSet presAssocID="{DC986964-B485-4546-A729-6CB66AE01DFC}" presName="spacer" presStyleCnt="0"/>
      <dgm:spPr/>
    </dgm:pt>
    <dgm:pt modelId="{5A8098D8-D494-4880-BE87-8BF032C6C6D6}" type="pres">
      <dgm:prSet presAssocID="{9643891A-EEF0-4540-9C6A-56A086B4F435}" presName="comp" presStyleCnt="0"/>
      <dgm:spPr/>
    </dgm:pt>
    <dgm:pt modelId="{E1F27A68-4D76-4900-9F69-76CD182A26D6}" type="pres">
      <dgm:prSet presAssocID="{9643891A-EEF0-4540-9C6A-56A086B4F435}" presName="box" presStyleLbl="node1" presStyleIdx="1" presStyleCnt="3"/>
      <dgm:spPr/>
      <dgm:t>
        <a:bodyPr/>
        <a:lstStyle/>
        <a:p>
          <a:endParaRPr lang="pt-BR"/>
        </a:p>
      </dgm:t>
    </dgm:pt>
    <dgm:pt modelId="{4067D313-3148-4998-B752-C295D06214FD}" type="pres">
      <dgm:prSet presAssocID="{9643891A-EEF0-4540-9C6A-56A086B4F43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16655A1-B3A2-4F1B-9B01-3F5BC2626329}" type="pres">
      <dgm:prSet presAssocID="{9643891A-EEF0-4540-9C6A-56A086B4F43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E35F1A-AEA7-4FAF-BC8F-2061EBA245F9}" type="pres">
      <dgm:prSet presAssocID="{572EE713-C8A4-414E-83FC-DB66647D04D2}" presName="spacer" presStyleCnt="0"/>
      <dgm:spPr/>
    </dgm:pt>
    <dgm:pt modelId="{8D0AD839-5F14-4E38-BCCB-7B550500330C}" type="pres">
      <dgm:prSet presAssocID="{10A2324D-03F8-481D-91C2-12D7E5B8B855}" presName="comp" presStyleCnt="0"/>
      <dgm:spPr/>
    </dgm:pt>
    <dgm:pt modelId="{8E8EB1C2-65F2-4FDF-A4B2-4DB048EAF384}" type="pres">
      <dgm:prSet presAssocID="{10A2324D-03F8-481D-91C2-12D7E5B8B855}" presName="box" presStyleLbl="node1" presStyleIdx="2" presStyleCnt="3"/>
      <dgm:spPr/>
      <dgm:t>
        <a:bodyPr/>
        <a:lstStyle/>
        <a:p>
          <a:endParaRPr lang="pt-BR"/>
        </a:p>
      </dgm:t>
    </dgm:pt>
    <dgm:pt modelId="{FF790944-CE7F-4E30-8A2B-0904E79FDD3B}" type="pres">
      <dgm:prSet presAssocID="{10A2324D-03F8-481D-91C2-12D7E5B8B85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09501D1-4D76-4E57-9499-F97264432E39}" type="pres">
      <dgm:prSet presAssocID="{10A2324D-03F8-481D-91C2-12D7E5B8B85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C0BC80D-297D-4687-AF59-07D809129B68}" type="presOf" srcId="{10A2324D-03F8-481D-91C2-12D7E5B8B855}" destId="{8E8EB1C2-65F2-4FDF-A4B2-4DB048EAF384}" srcOrd="0" destOrd="0" presId="urn:microsoft.com/office/officeart/2005/8/layout/vList4#32"/>
    <dgm:cxn modelId="{BF85BE24-93C5-4F50-B846-9CC02807B38E}" type="presOf" srcId="{9643891A-EEF0-4540-9C6A-56A086B4F435}" destId="{616655A1-B3A2-4F1B-9B01-3F5BC2626329}" srcOrd="1" destOrd="0" presId="urn:microsoft.com/office/officeart/2005/8/layout/vList4#32"/>
    <dgm:cxn modelId="{28C989CA-4DC2-45E1-A8EA-EB4E04DB7602}" type="presOf" srcId="{9643891A-EEF0-4540-9C6A-56A086B4F435}" destId="{E1F27A68-4D76-4900-9F69-76CD182A26D6}" srcOrd="0" destOrd="0" presId="urn:microsoft.com/office/officeart/2005/8/layout/vList4#32"/>
    <dgm:cxn modelId="{8875223C-26B4-421C-8B38-6EFE840FE6C3}" type="presOf" srcId="{10A2324D-03F8-481D-91C2-12D7E5B8B855}" destId="{609501D1-4D76-4E57-9499-F97264432E39}" srcOrd="1" destOrd="0" presId="urn:microsoft.com/office/officeart/2005/8/layout/vList4#32"/>
    <dgm:cxn modelId="{D80D69C7-B374-41C4-858B-3A0506A089C1}" type="presOf" srcId="{91228447-3F06-4C5F-8D29-AB194C3F8D2B}" destId="{469E2777-0E14-4311-8A45-FDB47F1B1111}" srcOrd="1" destOrd="0" presId="urn:microsoft.com/office/officeart/2005/8/layout/vList4#32"/>
    <dgm:cxn modelId="{257CE213-F22F-4466-A664-D43208C6E68B}" type="presOf" srcId="{91228447-3F06-4C5F-8D29-AB194C3F8D2B}" destId="{30D9EC5C-0A6D-4182-AC00-AE6678F18CFC}" srcOrd="0" destOrd="0" presId="urn:microsoft.com/office/officeart/2005/8/layout/vList4#32"/>
    <dgm:cxn modelId="{1DE6B8DF-29A9-4D16-AEDB-9CC655D9F724}" srcId="{7E62F26D-53B0-491D-91E7-31CEB4A011C9}" destId="{91228447-3F06-4C5F-8D29-AB194C3F8D2B}" srcOrd="0" destOrd="0" parTransId="{40F4ECCB-419B-4485-8186-8CD5EA82E679}" sibTransId="{DC986964-B485-4546-A729-6CB66AE01DFC}"/>
    <dgm:cxn modelId="{D284AA35-E535-47DD-9B40-C364739F285E}" srcId="{7E62F26D-53B0-491D-91E7-31CEB4A011C9}" destId="{10A2324D-03F8-481D-91C2-12D7E5B8B855}" srcOrd="2" destOrd="0" parTransId="{FE7186CC-6467-4C41-996E-410BAB7BC9A7}" sibTransId="{A93BA7DE-9011-481E-B256-9D32DBC621E7}"/>
    <dgm:cxn modelId="{5F42779B-C38B-4111-91BC-F9E0326CCC1A}" srcId="{7E62F26D-53B0-491D-91E7-31CEB4A011C9}" destId="{9643891A-EEF0-4540-9C6A-56A086B4F435}" srcOrd="1" destOrd="0" parTransId="{90BD58AB-DB99-4116-90A0-2E7DF9381709}" sibTransId="{572EE713-C8A4-414E-83FC-DB66647D04D2}"/>
    <dgm:cxn modelId="{F98DADBD-1CC7-477E-B53D-FD66C75068E0}" type="presOf" srcId="{7E62F26D-53B0-491D-91E7-31CEB4A011C9}" destId="{3FEBEAC1-68B4-4846-83F9-49C44FB050EC}" srcOrd="0" destOrd="0" presId="urn:microsoft.com/office/officeart/2005/8/layout/vList4#32"/>
    <dgm:cxn modelId="{DF2DA94B-82D2-4F7E-B116-1FCB9C4994E7}" type="presParOf" srcId="{3FEBEAC1-68B4-4846-83F9-49C44FB050EC}" destId="{47088407-2B2A-40C2-A996-E6CC4DC99D1A}" srcOrd="0" destOrd="0" presId="urn:microsoft.com/office/officeart/2005/8/layout/vList4#32"/>
    <dgm:cxn modelId="{39B1474B-F757-459B-BF5E-B9F5EE44EE4B}" type="presParOf" srcId="{47088407-2B2A-40C2-A996-E6CC4DC99D1A}" destId="{30D9EC5C-0A6D-4182-AC00-AE6678F18CFC}" srcOrd="0" destOrd="0" presId="urn:microsoft.com/office/officeart/2005/8/layout/vList4#32"/>
    <dgm:cxn modelId="{9EE6D439-8052-49A7-B094-EB9D33F15194}" type="presParOf" srcId="{47088407-2B2A-40C2-A996-E6CC4DC99D1A}" destId="{D2E8D6B0-9877-4AF7-94F0-4A5AB5646E1D}" srcOrd="1" destOrd="0" presId="urn:microsoft.com/office/officeart/2005/8/layout/vList4#32"/>
    <dgm:cxn modelId="{D7ACD139-6257-47F9-BED2-D76EA0D62B9A}" type="presParOf" srcId="{47088407-2B2A-40C2-A996-E6CC4DC99D1A}" destId="{469E2777-0E14-4311-8A45-FDB47F1B1111}" srcOrd="2" destOrd="0" presId="urn:microsoft.com/office/officeart/2005/8/layout/vList4#32"/>
    <dgm:cxn modelId="{AAB1269B-5869-4259-B1B5-D8E65594909B}" type="presParOf" srcId="{3FEBEAC1-68B4-4846-83F9-49C44FB050EC}" destId="{735E179D-8725-4AD1-9977-88B4FA296665}" srcOrd="1" destOrd="0" presId="urn:microsoft.com/office/officeart/2005/8/layout/vList4#32"/>
    <dgm:cxn modelId="{16231FFF-63D4-4A42-B9BF-3941BF46ABA8}" type="presParOf" srcId="{3FEBEAC1-68B4-4846-83F9-49C44FB050EC}" destId="{5A8098D8-D494-4880-BE87-8BF032C6C6D6}" srcOrd="2" destOrd="0" presId="urn:microsoft.com/office/officeart/2005/8/layout/vList4#32"/>
    <dgm:cxn modelId="{0B2649D1-9095-4FE5-B6B6-E0B4CB5352C1}" type="presParOf" srcId="{5A8098D8-D494-4880-BE87-8BF032C6C6D6}" destId="{E1F27A68-4D76-4900-9F69-76CD182A26D6}" srcOrd="0" destOrd="0" presId="urn:microsoft.com/office/officeart/2005/8/layout/vList4#32"/>
    <dgm:cxn modelId="{16360F62-9BD1-4E5A-A12F-382A84A2D3DA}" type="presParOf" srcId="{5A8098D8-D494-4880-BE87-8BF032C6C6D6}" destId="{4067D313-3148-4998-B752-C295D06214FD}" srcOrd="1" destOrd="0" presId="urn:microsoft.com/office/officeart/2005/8/layout/vList4#32"/>
    <dgm:cxn modelId="{3C8A6B4C-C5DE-4EBD-8EEA-99C029C0F8EC}" type="presParOf" srcId="{5A8098D8-D494-4880-BE87-8BF032C6C6D6}" destId="{616655A1-B3A2-4F1B-9B01-3F5BC2626329}" srcOrd="2" destOrd="0" presId="urn:microsoft.com/office/officeart/2005/8/layout/vList4#32"/>
    <dgm:cxn modelId="{6BFBA2F7-B5C0-4D3D-A47B-9161367834FA}" type="presParOf" srcId="{3FEBEAC1-68B4-4846-83F9-49C44FB050EC}" destId="{54E35F1A-AEA7-4FAF-BC8F-2061EBA245F9}" srcOrd="3" destOrd="0" presId="urn:microsoft.com/office/officeart/2005/8/layout/vList4#32"/>
    <dgm:cxn modelId="{204EE830-3160-41DE-921D-8EF9E0E1A374}" type="presParOf" srcId="{3FEBEAC1-68B4-4846-83F9-49C44FB050EC}" destId="{8D0AD839-5F14-4E38-BCCB-7B550500330C}" srcOrd="4" destOrd="0" presId="urn:microsoft.com/office/officeart/2005/8/layout/vList4#32"/>
    <dgm:cxn modelId="{A1240BB6-9CC0-4E9F-A2CD-F99187B2E3F8}" type="presParOf" srcId="{8D0AD839-5F14-4E38-BCCB-7B550500330C}" destId="{8E8EB1C2-65F2-4FDF-A4B2-4DB048EAF384}" srcOrd="0" destOrd="0" presId="urn:microsoft.com/office/officeart/2005/8/layout/vList4#32"/>
    <dgm:cxn modelId="{0CAA1424-DAF6-4EFD-8ECB-B99C50E14EC5}" type="presParOf" srcId="{8D0AD839-5F14-4E38-BCCB-7B550500330C}" destId="{FF790944-CE7F-4E30-8A2B-0904E79FDD3B}" srcOrd="1" destOrd="0" presId="urn:microsoft.com/office/officeart/2005/8/layout/vList4#32"/>
    <dgm:cxn modelId="{44E810AF-87E2-422B-A11E-0142833C59E9}" type="presParOf" srcId="{8D0AD839-5F14-4E38-BCCB-7B550500330C}" destId="{609501D1-4D76-4E57-9499-F97264432E39}" srcOrd="2" destOrd="0" presId="urn:microsoft.com/office/officeart/2005/8/layout/vList4#3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7D6C5D-7355-4C7A-97DD-E872DE5A5973}">
      <dsp:nvSpPr>
        <dsp:cNvPr id="0" name=""/>
        <dsp:cNvSpPr/>
      </dsp:nvSpPr>
      <dsp:spPr>
        <a:xfrm>
          <a:off x="1683353" y="0"/>
          <a:ext cx="3444414" cy="3444414"/>
        </a:xfrm>
        <a:prstGeom prst="diamond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C0F37-A851-41A8-9812-3AAB165EB543}">
      <dsp:nvSpPr>
        <dsp:cNvPr id="0" name=""/>
        <dsp:cNvSpPr/>
      </dsp:nvSpPr>
      <dsp:spPr>
        <a:xfrm>
          <a:off x="2010572" y="327219"/>
          <a:ext cx="1343321" cy="13433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noProof="0" dirty="0" smtClean="0">
              <a:latin typeface="Calibri" pitchFamily="34" charset="0"/>
            </a:rPr>
            <a:t>Secretaría Ejecutiva</a:t>
          </a:r>
          <a:endParaRPr lang="es-ES_tradnl" sz="1900" kern="1200" noProof="0" dirty="0">
            <a:latin typeface="Calibri" pitchFamily="34" charset="0"/>
          </a:endParaRPr>
        </a:p>
      </dsp:txBody>
      <dsp:txXfrm>
        <a:off x="2010572" y="327219"/>
        <a:ext cx="1343321" cy="1343321"/>
      </dsp:txXfrm>
    </dsp:sp>
    <dsp:sp modelId="{9DF6D2E0-3088-4B7F-8EB7-46F1F80DBF23}">
      <dsp:nvSpPr>
        <dsp:cNvPr id="0" name=""/>
        <dsp:cNvSpPr/>
      </dsp:nvSpPr>
      <dsp:spPr>
        <a:xfrm>
          <a:off x="3457226" y="327219"/>
          <a:ext cx="1343321" cy="13433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noProof="0" dirty="0" smtClean="0">
              <a:latin typeface="Calibri" pitchFamily="34" charset="0"/>
            </a:rPr>
            <a:t>Colegiado de Apoyo</a:t>
          </a:r>
          <a:endParaRPr lang="es-ES_tradnl" sz="1900" kern="1200" noProof="0" dirty="0">
            <a:latin typeface="Calibri" pitchFamily="34" charset="0"/>
          </a:endParaRPr>
        </a:p>
      </dsp:txBody>
      <dsp:txXfrm>
        <a:off x="3457226" y="327219"/>
        <a:ext cx="1343321" cy="1343321"/>
      </dsp:txXfrm>
    </dsp:sp>
    <dsp:sp modelId="{A9EB3083-5065-46C7-A9CB-6B839D4B0049}">
      <dsp:nvSpPr>
        <dsp:cNvPr id="0" name=""/>
        <dsp:cNvSpPr/>
      </dsp:nvSpPr>
      <dsp:spPr>
        <a:xfrm>
          <a:off x="2010572" y="1773873"/>
          <a:ext cx="1343321" cy="13433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noProof="0" dirty="0" smtClean="0">
              <a:latin typeface="Calibri" pitchFamily="34" charset="0"/>
            </a:rPr>
            <a:t>Grupos de Trabajo (GT)</a:t>
          </a:r>
          <a:endParaRPr lang="es-ES_tradnl" sz="1900" kern="1200" noProof="0" dirty="0">
            <a:latin typeface="Calibri" pitchFamily="34" charset="0"/>
          </a:endParaRPr>
        </a:p>
      </dsp:txBody>
      <dsp:txXfrm>
        <a:off x="2010572" y="1773873"/>
        <a:ext cx="1343321" cy="1343321"/>
      </dsp:txXfrm>
    </dsp:sp>
    <dsp:sp modelId="{FA258DD0-26AF-476C-830D-3FA750935065}">
      <dsp:nvSpPr>
        <dsp:cNvPr id="0" name=""/>
        <dsp:cNvSpPr/>
      </dsp:nvSpPr>
      <dsp:spPr>
        <a:xfrm>
          <a:off x="3457226" y="1773873"/>
          <a:ext cx="1343321" cy="134332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noProof="0" dirty="0" smtClean="0">
              <a:latin typeface="Calibri" pitchFamily="34" charset="0"/>
            </a:rPr>
            <a:t>Inter-GT</a:t>
          </a:r>
          <a:endParaRPr lang="es-ES_tradnl" sz="1900" kern="1200" noProof="0" dirty="0">
            <a:latin typeface="Calibri" pitchFamily="34" charset="0"/>
          </a:endParaRPr>
        </a:p>
      </dsp:txBody>
      <dsp:txXfrm>
        <a:off x="3457226" y="1773873"/>
        <a:ext cx="1343321" cy="134332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1EC623-D954-4168-8213-3A4B45161610}">
      <dsp:nvSpPr>
        <dsp:cNvPr id="0" name=""/>
        <dsp:cNvSpPr/>
      </dsp:nvSpPr>
      <dsp:spPr>
        <a:xfrm>
          <a:off x="2446037" y="2109"/>
          <a:ext cx="2751791" cy="1014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noProof="0" dirty="0" smtClean="0">
              <a:latin typeface="Calibri" pitchFamily="34" charset="0"/>
              <a:cs typeface="Calibri" pitchFamily="34" charset="0"/>
            </a:rPr>
            <a:t>Programa de indicadores y metas</a:t>
          </a:r>
          <a:r>
            <a:rPr lang="es-ES_tradnl" sz="2200" kern="1200" noProof="0" dirty="0" smtClean="0">
              <a:latin typeface="Calibri" pitchFamily="34" charset="0"/>
              <a:cs typeface="Calibri" pitchFamily="34" charset="0"/>
            </a:rPr>
            <a:t>;</a:t>
          </a:r>
          <a:endParaRPr lang="es-ES_tradnl" sz="2200" kern="1200" noProof="0" dirty="0">
            <a:latin typeface="Calibri" pitchFamily="34" charset="0"/>
            <a:cs typeface="Calibri" pitchFamily="34" charset="0"/>
          </a:endParaRPr>
        </a:p>
      </dsp:txBody>
      <dsp:txXfrm>
        <a:off x="2446037" y="2109"/>
        <a:ext cx="2751791" cy="1014607"/>
      </dsp:txXfrm>
    </dsp:sp>
    <dsp:sp modelId="{4DF9F0B0-072A-446F-9C2A-44AD0BE6E089}">
      <dsp:nvSpPr>
        <dsp:cNvPr id="0" name=""/>
        <dsp:cNvSpPr/>
      </dsp:nvSpPr>
      <dsp:spPr>
        <a:xfrm>
          <a:off x="2446037" y="1067447"/>
          <a:ext cx="2751791" cy="1014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noProof="0" dirty="0" smtClean="0">
              <a:latin typeface="Calibri" pitchFamily="34" charset="0"/>
              <a:cs typeface="Calibri" pitchFamily="34" charset="0"/>
            </a:rPr>
            <a:t>Seguimiento ciudadano; </a:t>
          </a:r>
          <a:endParaRPr lang="es-ES_tradnl" sz="2200" b="1" kern="1200" noProof="0" dirty="0">
            <a:latin typeface="Calibri" pitchFamily="34" charset="0"/>
            <a:cs typeface="Calibri" pitchFamily="34" charset="0"/>
          </a:endParaRPr>
        </a:p>
      </dsp:txBody>
      <dsp:txXfrm>
        <a:off x="2446037" y="1067447"/>
        <a:ext cx="2751791" cy="1014607"/>
      </dsp:txXfrm>
    </dsp:sp>
    <dsp:sp modelId="{CAA09A9C-6022-479D-95E6-D40107EB1B64}">
      <dsp:nvSpPr>
        <dsp:cNvPr id="0" name=""/>
        <dsp:cNvSpPr/>
      </dsp:nvSpPr>
      <dsp:spPr>
        <a:xfrm>
          <a:off x="2446037" y="2132786"/>
          <a:ext cx="2751791" cy="1014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noProof="0" dirty="0" smtClean="0">
              <a:latin typeface="Calibri" pitchFamily="34" charset="0"/>
              <a:cs typeface="Calibri" pitchFamily="34" charset="0"/>
            </a:rPr>
            <a:t>Cultura ciudadana;</a:t>
          </a:r>
          <a:endParaRPr lang="es-ES_tradnl" sz="2200" b="1" kern="1200" noProof="0" dirty="0">
            <a:latin typeface="Calibri" pitchFamily="34" charset="0"/>
            <a:cs typeface="Calibri" pitchFamily="34" charset="0"/>
          </a:endParaRPr>
        </a:p>
      </dsp:txBody>
      <dsp:txXfrm>
        <a:off x="2446037" y="2132786"/>
        <a:ext cx="2751791" cy="1014607"/>
      </dsp:txXfrm>
    </dsp:sp>
    <dsp:sp modelId="{9440B27C-482F-488C-9E1C-33FC55332EA0}">
      <dsp:nvSpPr>
        <dsp:cNvPr id="0" name=""/>
        <dsp:cNvSpPr/>
      </dsp:nvSpPr>
      <dsp:spPr>
        <a:xfrm>
          <a:off x="2446037" y="3198124"/>
          <a:ext cx="2751791" cy="10146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noProof="0" dirty="0" smtClean="0">
              <a:latin typeface="Calibri" pitchFamily="34" charset="0"/>
              <a:cs typeface="Calibri" pitchFamily="34" charset="0"/>
            </a:rPr>
            <a:t>Movilización ciudadana.</a:t>
          </a:r>
          <a:endParaRPr lang="es-ES_tradnl" sz="2200" b="1" kern="1200" noProof="0" dirty="0">
            <a:latin typeface="Calibri" pitchFamily="34" charset="0"/>
            <a:cs typeface="Calibri" pitchFamily="34" charset="0"/>
          </a:endParaRPr>
        </a:p>
      </dsp:txBody>
      <dsp:txXfrm>
        <a:off x="2446037" y="3198124"/>
        <a:ext cx="2751791" cy="101460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17D125-1BCC-429D-84C0-81127E4F5751}">
      <dsp:nvSpPr>
        <dsp:cNvPr id="0" name=""/>
        <dsp:cNvSpPr/>
      </dsp:nvSpPr>
      <dsp:spPr>
        <a:xfrm>
          <a:off x="0" y="322120"/>
          <a:ext cx="3384376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F60D5-7B3D-4B91-AFD3-A89AE038087B}">
      <dsp:nvSpPr>
        <dsp:cNvPr id="0" name=""/>
        <dsp:cNvSpPr/>
      </dsp:nvSpPr>
      <dsp:spPr>
        <a:xfrm>
          <a:off x="169218" y="56440"/>
          <a:ext cx="2369063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9545" tIns="0" rIns="8954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noProof="0" dirty="0" smtClean="0">
              <a:latin typeface="Calibri" pitchFamily="34" charset="0"/>
            </a:rPr>
            <a:t>Planificación de la ciudad</a:t>
          </a:r>
          <a:endParaRPr lang="es-ES_tradnl" sz="1800" kern="1200" noProof="0" dirty="0">
            <a:latin typeface="Calibri" pitchFamily="34" charset="0"/>
          </a:endParaRPr>
        </a:p>
      </dsp:txBody>
      <dsp:txXfrm>
        <a:off x="169218" y="56440"/>
        <a:ext cx="2369063" cy="531360"/>
      </dsp:txXfrm>
    </dsp:sp>
    <dsp:sp modelId="{4540A0D5-0AE3-4D4F-BCF0-D4E8250B0185}">
      <dsp:nvSpPr>
        <dsp:cNvPr id="0" name=""/>
        <dsp:cNvSpPr/>
      </dsp:nvSpPr>
      <dsp:spPr>
        <a:xfrm>
          <a:off x="0" y="1138601"/>
          <a:ext cx="3384376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695A0-F17D-4C20-9639-635AC9F2144C}">
      <dsp:nvSpPr>
        <dsp:cNvPr id="0" name=""/>
        <dsp:cNvSpPr/>
      </dsp:nvSpPr>
      <dsp:spPr>
        <a:xfrm>
          <a:off x="169218" y="872921"/>
          <a:ext cx="2369063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9545" tIns="0" rIns="8954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noProof="0" dirty="0" smtClean="0">
              <a:latin typeface="Calibri" pitchFamily="34" charset="0"/>
            </a:rPr>
            <a:t>Gestión pública</a:t>
          </a:r>
          <a:endParaRPr lang="es-ES_tradnl" sz="1800" kern="1200" noProof="0" dirty="0">
            <a:latin typeface="Calibri" pitchFamily="34" charset="0"/>
          </a:endParaRPr>
        </a:p>
      </dsp:txBody>
      <dsp:txXfrm>
        <a:off x="169218" y="872921"/>
        <a:ext cx="2369063" cy="531360"/>
      </dsp:txXfrm>
    </dsp:sp>
    <dsp:sp modelId="{83655C6D-4061-418D-8566-3A606FBC997A}">
      <dsp:nvSpPr>
        <dsp:cNvPr id="0" name=""/>
        <dsp:cNvSpPr/>
      </dsp:nvSpPr>
      <dsp:spPr>
        <a:xfrm>
          <a:off x="0" y="1955081"/>
          <a:ext cx="3384376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34DCC-9DEB-4FD7-A727-7E6B9DDC1E25}">
      <dsp:nvSpPr>
        <dsp:cNvPr id="0" name=""/>
        <dsp:cNvSpPr/>
      </dsp:nvSpPr>
      <dsp:spPr>
        <a:xfrm>
          <a:off x="169218" y="1689401"/>
          <a:ext cx="2369063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9545" tIns="0" rIns="8954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noProof="0" dirty="0" smtClean="0">
              <a:latin typeface="Calibri" pitchFamily="34" charset="0"/>
            </a:rPr>
            <a:t>Control social</a:t>
          </a:r>
          <a:endParaRPr lang="es-ES_tradnl" sz="1800" kern="1200" noProof="0" dirty="0">
            <a:latin typeface="Calibri" pitchFamily="34" charset="0"/>
          </a:endParaRPr>
        </a:p>
      </dsp:txBody>
      <dsp:txXfrm>
        <a:off x="169218" y="1689401"/>
        <a:ext cx="2369063" cy="531360"/>
      </dsp:txXfrm>
    </dsp:sp>
    <dsp:sp modelId="{03495BE5-5FCF-49D1-AF17-904D3E424EEB}">
      <dsp:nvSpPr>
        <dsp:cNvPr id="0" name=""/>
        <dsp:cNvSpPr/>
      </dsp:nvSpPr>
      <dsp:spPr>
        <a:xfrm>
          <a:off x="0" y="2771561"/>
          <a:ext cx="3384376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20D89-B8B3-4EEE-8379-F3C62AC66C40}">
      <dsp:nvSpPr>
        <dsp:cNvPr id="0" name=""/>
        <dsp:cNvSpPr/>
      </dsp:nvSpPr>
      <dsp:spPr>
        <a:xfrm>
          <a:off x="169218" y="2505881"/>
          <a:ext cx="2369063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9545" tIns="0" rIns="8954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noProof="0" dirty="0" smtClean="0">
              <a:latin typeface="Calibri" pitchFamily="34" charset="0"/>
            </a:rPr>
            <a:t>Cultura política</a:t>
          </a:r>
          <a:endParaRPr lang="es-ES_tradnl" sz="1800" kern="1200" noProof="0" dirty="0">
            <a:latin typeface="Calibri" pitchFamily="34" charset="0"/>
          </a:endParaRPr>
        </a:p>
      </dsp:txBody>
      <dsp:txXfrm>
        <a:off x="169218" y="2505881"/>
        <a:ext cx="2369063" cy="53136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17D125-1BCC-429D-84C0-81127E4F5751}">
      <dsp:nvSpPr>
        <dsp:cNvPr id="0" name=""/>
        <dsp:cNvSpPr/>
      </dsp:nvSpPr>
      <dsp:spPr>
        <a:xfrm>
          <a:off x="0" y="343605"/>
          <a:ext cx="3132347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F60D5-7B3D-4B91-AFD3-A89AE038087B}">
      <dsp:nvSpPr>
        <dsp:cNvPr id="0" name=""/>
        <dsp:cNvSpPr/>
      </dsp:nvSpPr>
      <dsp:spPr>
        <a:xfrm>
          <a:off x="156617" y="77925"/>
          <a:ext cx="2192643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877" tIns="0" rIns="828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noProof="0" dirty="0" smtClean="0">
              <a:latin typeface="Calibri" pitchFamily="34" charset="0"/>
            </a:rPr>
            <a:t>Transparencia</a:t>
          </a:r>
          <a:endParaRPr lang="es-ES_tradnl" sz="1800" kern="1200" noProof="0" dirty="0">
            <a:latin typeface="Calibri" pitchFamily="34" charset="0"/>
          </a:endParaRPr>
        </a:p>
      </dsp:txBody>
      <dsp:txXfrm>
        <a:off x="156617" y="77925"/>
        <a:ext cx="2192643" cy="531360"/>
      </dsp:txXfrm>
    </dsp:sp>
    <dsp:sp modelId="{4540A0D5-0AE3-4D4F-BCF0-D4E8250B0185}">
      <dsp:nvSpPr>
        <dsp:cNvPr id="0" name=""/>
        <dsp:cNvSpPr/>
      </dsp:nvSpPr>
      <dsp:spPr>
        <a:xfrm>
          <a:off x="0" y="1160086"/>
          <a:ext cx="3132347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695A0-F17D-4C20-9639-635AC9F2144C}">
      <dsp:nvSpPr>
        <dsp:cNvPr id="0" name=""/>
        <dsp:cNvSpPr/>
      </dsp:nvSpPr>
      <dsp:spPr>
        <a:xfrm>
          <a:off x="156617" y="894406"/>
          <a:ext cx="2192643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877" tIns="0" rIns="828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noProof="0" dirty="0" smtClean="0">
              <a:latin typeface="Calibri" pitchFamily="34" charset="0"/>
            </a:rPr>
            <a:t>Voto consciente </a:t>
          </a:r>
          <a:endParaRPr lang="es-ES_tradnl" sz="1800" kern="1200" noProof="0" dirty="0">
            <a:latin typeface="Calibri" pitchFamily="34" charset="0"/>
          </a:endParaRPr>
        </a:p>
      </dsp:txBody>
      <dsp:txXfrm>
        <a:off x="156617" y="894406"/>
        <a:ext cx="2192643" cy="531360"/>
      </dsp:txXfrm>
    </dsp:sp>
    <dsp:sp modelId="{83655C6D-4061-418D-8566-3A606FBC997A}">
      <dsp:nvSpPr>
        <dsp:cNvPr id="0" name=""/>
        <dsp:cNvSpPr/>
      </dsp:nvSpPr>
      <dsp:spPr>
        <a:xfrm>
          <a:off x="0" y="1976566"/>
          <a:ext cx="3132347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34DCC-9DEB-4FD7-A727-7E6B9DDC1E25}">
      <dsp:nvSpPr>
        <dsp:cNvPr id="0" name=""/>
        <dsp:cNvSpPr/>
      </dsp:nvSpPr>
      <dsp:spPr>
        <a:xfrm>
          <a:off x="156617" y="1710886"/>
          <a:ext cx="2192643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877" tIns="0" rIns="828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noProof="0" dirty="0" smtClean="0">
              <a:latin typeface="Calibri" pitchFamily="34" charset="0"/>
            </a:rPr>
            <a:t>Evaluación objetiva de la alcaldía</a:t>
          </a:r>
          <a:endParaRPr lang="es-ES_tradnl" sz="1800" kern="1200" noProof="0" dirty="0">
            <a:latin typeface="Calibri" pitchFamily="34" charset="0"/>
          </a:endParaRPr>
        </a:p>
      </dsp:txBody>
      <dsp:txXfrm>
        <a:off x="156617" y="1710886"/>
        <a:ext cx="2192643" cy="531360"/>
      </dsp:txXfrm>
    </dsp:sp>
    <dsp:sp modelId="{03495BE5-5FCF-49D1-AF17-904D3E424EEB}">
      <dsp:nvSpPr>
        <dsp:cNvPr id="0" name=""/>
        <dsp:cNvSpPr/>
      </dsp:nvSpPr>
      <dsp:spPr>
        <a:xfrm>
          <a:off x="0" y="2793046"/>
          <a:ext cx="3132347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20D89-B8B3-4EEE-8379-F3C62AC66C40}">
      <dsp:nvSpPr>
        <dsp:cNvPr id="0" name=""/>
        <dsp:cNvSpPr/>
      </dsp:nvSpPr>
      <dsp:spPr>
        <a:xfrm>
          <a:off x="156617" y="2527366"/>
          <a:ext cx="2192643" cy="5313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877" tIns="0" rIns="8287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noProof="0" dirty="0" smtClean="0">
              <a:latin typeface="Calibri" pitchFamily="34" charset="0"/>
            </a:rPr>
            <a:t>Cumplimiento del programa electoral</a:t>
          </a:r>
          <a:endParaRPr lang="es-ES_tradnl" sz="1800" kern="1200" noProof="0" dirty="0">
            <a:latin typeface="Calibri" pitchFamily="34" charset="0"/>
          </a:endParaRPr>
        </a:p>
      </dsp:txBody>
      <dsp:txXfrm>
        <a:off x="156617" y="2527366"/>
        <a:ext cx="2192643" cy="53136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0325A0-BB38-4276-B5D7-346C3B0E2451}">
      <dsp:nvSpPr>
        <dsp:cNvPr id="0" name=""/>
        <dsp:cNvSpPr/>
      </dsp:nvSpPr>
      <dsp:spPr>
        <a:xfrm>
          <a:off x="2046" y="453395"/>
          <a:ext cx="1623414" cy="974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latin typeface="Calibri" pitchFamily="34" charset="0"/>
              <a:cs typeface="Calibri" pitchFamily="34" charset="0"/>
            </a:rPr>
            <a:t>Consejo de la Ciudad de São Paulo</a:t>
          </a:r>
          <a:endParaRPr lang="es-ES_tradnl" sz="1600" kern="1200" noProof="0" dirty="0">
            <a:latin typeface="Calibri" pitchFamily="34" charset="0"/>
          </a:endParaRPr>
        </a:p>
      </dsp:txBody>
      <dsp:txXfrm>
        <a:off x="2046" y="453395"/>
        <a:ext cx="1623414" cy="974048"/>
      </dsp:txXfrm>
    </dsp:sp>
    <dsp:sp modelId="{C25812C1-EBEE-488E-B7B3-7C7E63D7C30D}">
      <dsp:nvSpPr>
        <dsp:cNvPr id="0" name=""/>
        <dsp:cNvSpPr/>
      </dsp:nvSpPr>
      <dsp:spPr>
        <a:xfrm>
          <a:off x="1787802" y="453395"/>
          <a:ext cx="1623414" cy="974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latin typeface="Calibri" pitchFamily="34" charset="0"/>
              <a:cs typeface="Calibri" pitchFamily="34" charset="0"/>
            </a:rPr>
            <a:t>Consejo Participativo Municipal*</a:t>
          </a:r>
          <a:endParaRPr lang="es-ES_tradnl" sz="1600" kern="1200" noProof="0" dirty="0"/>
        </a:p>
      </dsp:txBody>
      <dsp:txXfrm>
        <a:off x="1787802" y="453395"/>
        <a:ext cx="1623414" cy="974048"/>
      </dsp:txXfrm>
    </dsp:sp>
    <dsp:sp modelId="{1C28F99B-3FBB-41EB-8750-9937932DAF7A}">
      <dsp:nvSpPr>
        <dsp:cNvPr id="0" name=""/>
        <dsp:cNvSpPr/>
      </dsp:nvSpPr>
      <dsp:spPr>
        <a:xfrm>
          <a:off x="3573558" y="453395"/>
          <a:ext cx="1623414" cy="974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latin typeface="Calibri" pitchFamily="34" charset="0"/>
              <a:cs typeface="Calibri" pitchFamily="34" charset="0"/>
            </a:rPr>
            <a:t>Consejo Municipal de Tránsito y Transporte </a:t>
          </a:r>
          <a:r>
            <a:rPr lang="es-ES_tradnl" sz="1600" kern="1200" noProof="0" dirty="0" smtClean="0">
              <a:latin typeface="Calibri" pitchFamily="34" charset="0"/>
              <a:cs typeface="Calibri" pitchFamily="34" charset="0"/>
            </a:rPr>
            <a:t> </a:t>
          </a:r>
          <a:endParaRPr lang="es-ES_tradnl" sz="1600" kern="1200" noProof="0" dirty="0"/>
        </a:p>
      </dsp:txBody>
      <dsp:txXfrm>
        <a:off x="3573558" y="453395"/>
        <a:ext cx="1623414" cy="974048"/>
      </dsp:txXfrm>
    </dsp:sp>
    <dsp:sp modelId="{0CE8D0BF-0A95-48B3-9DF0-1399197F1B55}">
      <dsp:nvSpPr>
        <dsp:cNvPr id="0" name=""/>
        <dsp:cNvSpPr/>
      </dsp:nvSpPr>
      <dsp:spPr>
        <a:xfrm>
          <a:off x="5359314" y="453395"/>
          <a:ext cx="1623414" cy="9740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latin typeface="Calibri" pitchFamily="34" charset="0"/>
              <a:cs typeface="Calibri" pitchFamily="34" charset="0"/>
            </a:rPr>
            <a:t>Consejo de Planificación y Presupuesto Público </a:t>
          </a:r>
          <a:endParaRPr lang="es-ES_tradnl" sz="1600" kern="1200" noProof="0" dirty="0"/>
        </a:p>
      </dsp:txBody>
      <dsp:txXfrm>
        <a:off x="5359314" y="453395"/>
        <a:ext cx="1623414" cy="97404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D9EC5C-0A6D-4182-AC00-AE6678F18CFC}">
      <dsp:nvSpPr>
        <dsp:cNvPr id="0" name=""/>
        <dsp:cNvSpPr/>
      </dsp:nvSpPr>
      <dsp:spPr>
        <a:xfrm>
          <a:off x="0" y="288033"/>
          <a:ext cx="5112568" cy="981208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Gobernanza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120634" y="288033"/>
        <a:ext cx="3991933" cy="981208"/>
      </dsp:txXfrm>
    </dsp:sp>
    <dsp:sp modelId="{D2E8D6B0-9877-4AF7-94F0-4A5AB5646E1D}">
      <dsp:nvSpPr>
        <dsp:cNvPr id="0" name=""/>
        <dsp:cNvSpPr/>
      </dsp:nvSpPr>
      <dsp:spPr>
        <a:xfrm>
          <a:off x="98120" y="323005"/>
          <a:ext cx="1022513" cy="7849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EB1C2-65F2-4FDF-A4B2-4DB048EAF384}">
      <dsp:nvSpPr>
        <dsp:cNvPr id="0" name=""/>
        <dsp:cNvSpPr/>
      </dsp:nvSpPr>
      <dsp:spPr>
        <a:xfrm>
          <a:off x="0" y="1215206"/>
          <a:ext cx="5112568" cy="981208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Bienes Naturales Comunes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120634" y="1215206"/>
        <a:ext cx="3991933" cy="981208"/>
      </dsp:txXfrm>
    </dsp:sp>
    <dsp:sp modelId="{FF790944-CE7F-4E30-8A2B-0904E79FDD3B}">
      <dsp:nvSpPr>
        <dsp:cNvPr id="0" name=""/>
        <dsp:cNvSpPr/>
      </dsp:nvSpPr>
      <dsp:spPr>
        <a:xfrm>
          <a:off x="98120" y="1292007"/>
          <a:ext cx="1022513" cy="7849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DB795-E409-4B96-BB76-5FA9A961E2FA}">
      <dsp:nvSpPr>
        <dsp:cNvPr id="0" name=""/>
        <dsp:cNvSpPr/>
      </dsp:nvSpPr>
      <dsp:spPr>
        <a:xfrm>
          <a:off x="0" y="2158657"/>
          <a:ext cx="5112568" cy="981208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Equidad, Justicia Social y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Cultura de Paz 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120634" y="2158657"/>
        <a:ext cx="3991933" cy="981208"/>
      </dsp:txXfrm>
    </dsp:sp>
    <dsp:sp modelId="{1F1B60F2-9CDD-4EC6-ADB5-E137DE3E52CF}">
      <dsp:nvSpPr>
        <dsp:cNvPr id="0" name=""/>
        <dsp:cNvSpPr/>
      </dsp:nvSpPr>
      <dsp:spPr>
        <a:xfrm>
          <a:off x="98120" y="2256778"/>
          <a:ext cx="1022513" cy="7849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D9EC5C-0A6D-4182-AC00-AE6678F18CFC}">
      <dsp:nvSpPr>
        <dsp:cNvPr id="0" name=""/>
        <dsp:cNvSpPr/>
      </dsp:nvSpPr>
      <dsp:spPr>
        <a:xfrm>
          <a:off x="0" y="55693"/>
          <a:ext cx="4824366" cy="990109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Gestión local para la Sostenibilidad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063884" y="55693"/>
        <a:ext cx="3760481" cy="990109"/>
      </dsp:txXfrm>
    </dsp:sp>
    <dsp:sp modelId="{D2E8D6B0-9877-4AF7-94F0-4A5AB5646E1D}">
      <dsp:nvSpPr>
        <dsp:cNvPr id="0" name=""/>
        <dsp:cNvSpPr/>
      </dsp:nvSpPr>
      <dsp:spPr>
        <a:xfrm>
          <a:off x="99011" y="99010"/>
          <a:ext cx="964873" cy="7920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EB1C2-65F2-4FDF-A4B2-4DB048EAF384}">
      <dsp:nvSpPr>
        <dsp:cNvPr id="0" name=""/>
        <dsp:cNvSpPr/>
      </dsp:nvSpPr>
      <dsp:spPr>
        <a:xfrm>
          <a:off x="0" y="1089120"/>
          <a:ext cx="4824366" cy="990109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Planificación y diseño urbano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063884" y="1089120"/>
        <a:ext cx="3760481" cy="990109"/>
      </dsp:txXfrm>
    </dsp:sp>
    <dsp:sp modelId="{FF790944-CE7F-4E30-8A2B-0904E79FDD3B}">
      <dsp:nvSpPr>
        <dsp:cNvPr id="0" name=""/>
        <dsp:cNvSpPr/>
      </dsp:nvSpPr>
      <dsp:spPr>
        <a:xfrm>
          <a:off x="99011" y="1188131"/>
          <a:ext cx="964873" cy="7920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DB795-E409-4B96-BB76-5FA9A961E2FA}">
      <dsp:nvSpPr>
        <dsp:cNvPr id="0" name=""/>
        <dsp:cNvSpPr/>
      </dsp:nvSpPr>
      <dsp:spPr>
        <a:xfrm>
          <a:off x="0" y="2178241"/>
          <a:ext cx="4824366" cy="990109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Cultura para la Sostenibilidad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063884" y="2178241"/>
        <a:ext cx="3760481" cy="990109"/>
      </dsp:txXfrm>
    </dsp:sp>
    <dsp:sp modelId="{1F1B60F2-9CDD-4EC6-ADB5-E137DE3E52CF}">
      <dsp:nvSpPr>
        <dsp:cNvPr id="0" name=""/>
        <dsp:cNvSpPr/>
      </dsp:nvSpPr>
      <dsp:spPr>
        <a:xfrm>
          <a:off x="99011" y="2277252"/>
          <a:ext cx="964873" cy="7920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D9EC5C-0A6D-4182-AC00-AE6678F18CFC}">
      <dsp:nvSpPr>
        <dsp:cNvPr id="0" name=""/>
        <dsp:cNvSpPr/>
      </dsp:nvSpPr>
      <dsp:spPr>
        <a:xfrm>
          <a:off x="0" y="55192"/>
          <a:ext cx="5328422" cy="981208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Educación para la Sostenibilidad y Calidad de Vida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163805" y="55192"/>
        <a:ext cx="4164616" cy="981208"/>
      </dsp:txXfrm>
    </dsp:sp>
    <dsp:sp modelId="{D2E8D6B0-9877-4AF7-94F0-4A5AB5646E1D}">
      <dsp:nvSpPr>
        <dsp:cNvPr id="0" name=""/>
        <dsp:cNvSpPr/>
      </dsp:nvSpPr>
      <dsp:spPr>
        <a:xfrm>
          <a:off x="98120" y="98120"/>
          <a:ext cx="1065684" cy="7849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EB1C2-65F2-4FDF-A4B2-4DB048EAF384}">
      <dsp:nvSpPr>
        <dsp:cNvPr id="0" name=""/>
        <dsp:cNvSpPr/>
      </dsp:nvSpPr>
      <dsp:spPr>
        <a:xfrm>
          <a:off x="0" y="1079328"/>
          <a:ext cx="5328422" cy="981208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Economía Local, Dinámica, Creativa y Sostenible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163805" y="1079328"/>
        <a:ext cx="4164616" cy="981208"/>
      </dsp:txXfrm>
    </dsp:sp>
    <dsp:sp modelId="{FF790944-CE7F-4E30-8A2B-0904E79FDD3B}">
      <dsp:nvSpPr>
        <dsp:cNvPr id="0" name=""/>
        <dsp:cNvSpPr/>
      </dsp:nvSpPr>
      <dsp:spPr>
        <a:xfrm>
          <a:off x="98120" y="1177449"/>
          <a:ext cx="1065684" cy="7849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DB795-E409-4B96-BB76-5FA9A961E2FA}">
      <dsp:nvSpPr>
        <dsp:cNvPr id="0" name=""/>
        <dsp:cNvSpPr/>
      </dsp:nvSpPr>
      <dsp:spPr>
        <a:xfrm>
          <a:off x="0" y="2158657"/>
          <a:ext cx="5328422" cy="981208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Consumo Responsable y Opciones de Estilo de Vida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163805" y="2158657"/>
        <a:ext cx="4164616" cy="981208"/>
      </dsp:txXfrm>
    </dsp:sp>
    <dsp:sp modelId="{1F1B60F2-9CDD-4EC6-ADB5-E137DE3E52CF}">
      <dsp:nvSpPr>
        <dsp:cNvPr id="0" name=""/>
        <dsp:cNvSpPr/>
      </dsp:nvSpPr>
      <dsp:spPr>
        <a:xfrm>
          <a:off x="98120" y="2256778"/>
          <a:ext cx="1065684" cy="7849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D9EC5C-0A6D-4182-AC00-AE6678F18CFC}">
      <dsp:nvSpPr>
        <dsp:cNvPr id="0" name=""/>
        <dsp:cNvSpPr/>
      </dsp:nvSpPr>
      <dsp:spPr>
        <a:xfrm>
          <a:off x="0" y="51896"/>
          <a:ext cx="5400430" cy="922602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Mejor Movilidad, Menos Tránsito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172346" y="51896"/>
        <a:ext cx="4228083" cy="922602"/>
      </dsp:txXfrm>
    </dsp:sp>
    <dsp:sp modelId="{D2E8D6B0-9877-4AF7-94F0-4A5AB5646E1D}">
      <dsp:nvSpPr>
        <dsp:cNvPr id="0" name=""/>
        <dsp:cNvSpPr/>
      </dsp:nvSpPr>
      <dsp:spPr>
        <a:xfrm>
          <a:off x="92260" y="126012"/>
          <a:ext cx="1080086" cy="7380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27A68-4D76-4900-9F69-76CD182A26D6}">
      <dsp:nvSpPr>
        <dsp:cNvPr id="0" name=""/>
        <dsp:cNvSpPr/>
      </dsp:nvSpPr>
      <dsp:spPr>
        <a:xfrm>
          <a:off x="0" y="1014862"/>
          <a:ext cx="5400430" cy="922602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Acción Local para la Salud</a:t>
          </a:r>
        </a:p>
      </dsp:txBody>
      <dsp:txXfrm>
        <a:off x="1172346" y="1014862"/>
        <a:ext cx="4228083" cy="922602"/>
      </dsp:txXfrm>
    </dsp:sp>
    <dsp:sp modelId="{4067D313-3148-4998-B752-C295D06214FD}">
      <dsp:nvSpPr>
        <dsp:cNvPr id="0" name=""/>
        <dsp:cNvSpPr/>
      </dsp:nvSpPr>
      <dsp:spPr>
        <a:xfrm>
          <a:off x="92260" y="1107122"/>
          <a:ext cx="1080086" cy="7380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EB1C2-65F2-4FDF-A4B2-4DB048EAF384}">
      <dsp:nvSpPr>
        <dsp:cNvPr id="0" name=""/>
        <dsp:cNvSpPr/>
      </dsp:nvSpPr>
      <dsp:spPr>
        <a:xfrm>
          <a:off x="0" y="2029725"/>
          <a:ext cx="5400430" cy="922602"/>
        </a:xfrm>
        <a:prstGeom prst="roundRect">
          <a:avLst>
            <a:gd name="adj" fmla="val 10000"/>
          </a:avLst>
        </a:prstGeom>
        <a:solidFill>
          <a:schemeClr val="accent3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noProof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De lo Local a lo Global</a:t>
          </a:r>
          <a:endParaRPr lang="es-ES_tradnl" sz="2400" kern="1200" noProof="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>
        <a:off x="1172346" y="2029725"/>
        <a:ext cx="4228083" cy="922602"/>
      </dsp:txXfrm>
    </dsp:sp>
    <dsp:sp modelId="{FF790944-CE7F-4E30-8A2B-0904E79FDD3B}">
      <dsp:nvSpPr>
        <dsp:cNvPr id="0" name=""/>
        <dsp:cNvSpPr/>
      </dsp:nvSpPr>
      <dsp:spPr>
        <a:xfrm>
          <a:off x="92260" y="2121985"/>
          <a:ext cx="1080086" cy="7380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30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3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3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5583D-B359-4DA8-9C45-0DFFC978A4A5}" type="datetimeFigureOut">
              <a:rPr lang="pt-BR" smtClean="0"/>
              <a:pPr/>
              <a:t>29/05/2015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77E6C-CB2E-4990-83BE-08DFFC93D14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973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37821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77E6C-CB2E-4990-83BE-08DFFC93D145}" type="slidenum">
              <a:rPr lang="pt-BR" smtClean="0"/>
              <a:pPr/>
              <a:t>112</a:t>
            </a:fld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BAD46-4130-47C1-A6FB-440FFB401772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792B4-B0F5-4987-B7FA-D700155100A8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5AD0E-1987-4B9F-84BF-5DD23CAA5B34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3B027-7541-4456-A03B-4D19ED68769F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BFAE-F3B1-4F05-8D9B-AFE81938EF97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173B6-7F95-4630-BFC4-667192C02245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B3B51-1622-4DC3-B1CD-BBF27AAF97B7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6EE7A-716C-46B6-B190-4FFDA588D233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7C6FF-9D13-4206-A5D3-4D79944678E1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CE637-4707-4C91-B0F5-AAF645DE9262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129F0-4ADD-450D-899F-9C2D9A1AEECC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 smtClean="0"/>
              <a:t>Haga clic para modificar el estilo de texto del patrón</a:t>
            </a:r>
          </a:p>
          <a:p>
            <a:pPr lvl="1"/>
            <a:r>
              <a:rPr lang="es-ES" altLang="pt-BR" smtClean="0"/>
              <a:t>Segundo nivel</a:t>
            </a:r>
          </a:p>
          <a:p>
            <a:pPr lvl="2"/>
            <a:r>
              <a:rPr lang="es-ES" altLang="pt-BR" smtClean="0"/>
              <a:t>Tercer nivel</a:t>
            </a:r>
          </a:p>
          <a:p>
            <a:pPr lvl="3"/>
            <a:r>
              <a:rPr lang="es-ES" altLang="pt-BR" smtClean="0"/>
              <a:t>Cuarto nivel</a:t>
            </a:r>
          </a:p>
          <a:p>
            <a:pPr lvl="4"/>
            <a:r>
              <a:rPr lang="es-ES" altLang="pt-B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 altLang="pt-B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72ABD36-32EF-40A7-9C1E-62F809E9BE96}" type="slidenum">
              <a:rPr lang="es-ES" altLang="pt-BR"/>
              <a:pPr>
                <a:defRPr/>
              </a:pPr>
              <a:t>‹nº›</a:t>
            </a:fld>
            <a:endParaRPr lang="es-ES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7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cidadessustentaveis.org.br/boas-pratic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8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dadessustentaveis.org.br/sites/default/files/gps/arquivos/guiagps-cidadessustentaveis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dadessustentaveis.org.br/downloads/publicacoes/publicacao-metas-de-sustentabilidade-municipios-brasileiros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dadessustentaveis.org.br/downloads/arquivos/guia-uso-sistema-indicadores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ssasaopaulo.org.b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idadessustentaveis.org.br/" TargetMode="Externa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o%20andamento%20e%20a%20conclus%C3%A3o%20das%20metas%20definidas%20pela%20administra%C3%A7%C3%A3o%20municipal%20podem%20ser%20acompanhados%20no%20site%20Planeja%20Sampa%20(http:/planejasampa.prefeitura.sp.gov.br/).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eolhonasmetas.org.br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205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ítulo 1"/>
          <p:cNvSpPr>
            <a:spLocks noGrp="1"/>
          </p:cNvSpPr>
          <p:nvPr>
            <p:ph type="ctrTitle"/>
          </p:nvPr>
        </p:nvSpPr>
        <p:spPr>
          <a:xfrm>
            <a:off x="395536" y="2351009"/>
            <a:ext cx="8278688" cy="1870079"/>
          </a:xfrm>
        </p:spPr>
        <p:txBody>
          <a:bodyPr/>
          <a:lstStyle/>
          <a:p>
            <a:r>
              <a:rPr lang="pt-BR" b="1" dirty="0" smtClean="0">
                <a:latin typeface="Calibri" pitchFamily="34" charset="0"/>
              </a:rPr>
              <a:t/>
            </a:r>
            <a:br>
              <a:rPr lang="pt-BR" b="1" dirty="0" smtClean="0">
                <a:latin typeface="Calibri" pitchFamily="34" charset="0"/>
              </a:rPr>
            </a:br>
            <a:r>
              <a:rPr lang="pt-BR" b="1" dirty="0" smtClean="0">
                <a:latin typeface="Calibri" pitchFamily="34" charset="0"/>
              </a:rPr>
              <a:t/>
            </a:r>
            <a:br>
              <a:rPr lang="pt-BR" b="1" dirty="0" smtClean="0">
                <a:latin typeface="Calibri" pitchFamily="34" charset="0"/>
              </a:rPr>
            </a:br>
            <a:r>
              <a:rPr lang="pt-BR" b="1" dirty="0" smtClean="0">
                <a:latin typeface="Calibri" pitchFamily="34" charset="0"/>
              </a:rPr>
              <a:t/>
            </a:r>
            <a:br>
              <a:rPr lang="pt-BR" b="1" dirty="0" smtClean="0">
                <a:latin typeface="Calibri" pitchFamily="34" charset="0"/>
              </a:rPr>
            </a:br>
            <a:r>
              <a:rPr lang="es-ES_tradnl" b="1" dirty="0" smtClean="0"/>
              <a:t>Ciudades Justas, </a:t>
            </a:r>
            <a:br>
              <a:rPr lang="es-ES_tradnl" b="1" dirty="0" smtClean="0"/>
            </a:br>
            <a:r>
              <a:rPr lang="es-ES_tradnl" b="1" dirty="0" smtClean="0"/>
              <a:t>Democráticas y Sustentables </a:t>
            </a:r>
            <a:br>
              <a:rPr lang="es-ES_tradnl" b="1" dirty="0" smtClean="0"/>
            </a:br>
            <a:r>
              <a:rPr lang="es-ES_tradnl" b="1" dirty="0" smtClean="0"/>
              <a:t/>
            </a:r>
            <a:br>
              <a:rPr lang="es-ES_tradnl" b="1" dirty="0" smtClean="0"/>
            </a:br>
            <a:r>
              <a:rPr lang="es-ES_tradnl" b="1" dirty="0" smtClean="0"/>
              <a:t>Historia y metodología de la Rede Nossa São Paulo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b="1" spc="-15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717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99399"/>
            <a:ext cx="7388250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PRIMEROS PASOS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Un grupo de líderes visita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Bogotá,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que vivía un período de significativos cambios, administrativos 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y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socioculturales.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0556" y="3501008"/>
            <a:ext cx="4104456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METODOLOGÍA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523668"/>
            <a:ext cx="7429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Generar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ejemplaridad</a:t>
            </a:r>
          </a:p>
          <a:p>
            <a:pPr>
              <a:buFont typeface="Wingdings" pitchFamily="2" charset="2"/>
              <a:buChar char="ü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Organizar o participar en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campañas de movilización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que tengan como objetivo el bien de la ciudad</a:t>
            </a:r>
          </a:p>
          <a:p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Dar transparencia y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divulgación al máximo de datos</a:t>
            </a:r>
          </a:p>
          <a:p>
            <a:pPr>
              <a:buFont typeface="Wingdings" pitchFamily="2" charset="2"/>
              <a:buChar char="ü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Construir 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Observatorio Ciudadano</a:t>
            </a:r>
          </a:p>
          <a:p>
            <a:pPr>
              <a:buFont typeface="Wingdings" pitchFamily="2" charset="2"/>
              <a:buChar char="ü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(...)</a:t>
            </a:r>
            <a:endParaRPr lang="es-ES_trad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METODOLOGÍA</a:t>
            </a:r>
            <a:r>
              <a:rPr lang="pt-BR" sz="2400" b="1" dirty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>
              <a:sym typeface="Wingdings" pitchFamily="2" charset="2"/>
            </a:endParaRP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678717"/>
            <a:ext cx="74295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Construir un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Portal de Noticias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y afirmar lazos con periodistas y medios de comunicación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Realizar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encuestas de percepción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con institutos de investigación o universidades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Ampliar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incidencia política de la sociedad: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mejores instrumentos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de planificación y gestión en la administración</a:t>
            </a:r>
            <a:br>
              <a:rPr lang="es-ES_tradnl" sz="2400" dirty="0" smtClean="0">
                <a:latin typeface="Calibri" pitchFamily="34" charset="0"/>
                <a:cs typeface="Calibri" pitchFamily="34" charset="0"/>
              </a:rPr>
            </a:b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Trabajar por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implantación del Programa de Metas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r"/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(...)</a:t>
            </a:r>
          </a:p>
          <a:p>
            <a:pPr>
              <a:buFont typeface="Wingdings" pitchFamily="2" charset="2"/>
              <a:buChar char="ü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METODOLOGÍA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337261"/>
            <a:ext cx="7429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Mostrar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conquistas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P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resentar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herramientas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 otros movimientos y municipios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Seguir el día a día de la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Cámara.</a:t>
            </a:r>
          </a:p>
          <a:p>
            <a:pPr>
              <a:buFont typeface="Wingdings" pitchFamily="2" charset="2"/>
              <a:buChar char="ü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b="1" dirty="0"/>
          </a:p>
        </p:txBody>
      </p:sp>
      <p:pic>
        <p:nvPicPr>
          <p:cNvPr id="6" name="Imagem 5" descr="image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4429132"/>
            <a:ext cx="3867149" cy="181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269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1772816"/>
            <a:ext cx="7715304" cy="5156216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mbria" pitchFamily="18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objetivo es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sensibilizar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movilizar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a las ciudades brasileñas para que se desarrollen de forma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económica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social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ambientalmente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sostenible.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dirty="0" smtClean="0"/>
          </a:p>
        </p:txBody>
      </p:sp>
      <p:pic>
        <p:nvPicPr>
          <p:cNvPr id="7" name="Imagem 6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3175" y="836712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26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369128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Fue lanzado, en 2011,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por la Red Nuestra São Paulo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alianza con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Red Social Brasileña por Ciudades Justas, Democráticas y Sostenibles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y 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Instituto </a:t>
            </a:r>
            <a:r>
              <a:rPr lang="es-ES_tradnl" sz="2400" b="1" dirty="0" err="1" smtClean="0">
                <a:latin typeface="Calibri" pitchFamily="34" charset="0"/>
                <a:cs typeface="Calibri" pitchFamily="34" charset="0"/>
              </a:rPr>
              <a:t>Ethos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5183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26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214423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Con el foco en las elecciones municipales de 2012, el programa incorporó la </a:t>
            </a:r>
            <a:r>
              <a:rPr lang="es-ES_tradnl" sz="2400" b="1" dirty="0">
                <a:latin typeface="Calibri" pitchFamily="34" charset="0"/>
                <a:cs typeface="Calibri" pitchFamily="34" charset="0"/>
              </a:rPr>
              <a:t>P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lataforma Ciudades Sostenibles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desarrollada en el año anterior e innovó al presentar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herramientas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para el compromiso de los candidatos y el seguimiento de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sociedad civil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5183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26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369128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Indicadores: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fundamentales para el desarrollo, la ejecución y la evaluación de políticas públicas que busquen la planificación de ciudades más sostenibles. 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Programa Ciudades Sostenibles posee más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300 indicadores.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26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441136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objetivo es comprometer a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candidatos y a los alcaldes electos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con una plataforma de desarrollo sostenible.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plataforma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se compone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12 ejes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cada eje se desdobla en varios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ítems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cada ítem relacionado a un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indicador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cada indicador a un caso ejemplar o una referencia.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836712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891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1126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2091487"/>
            <a:ext cx="7715304" cy="5441969"/>
          </a:xfrm>
        </p:spPr>
        <p:txBody>
          <a:bodyPr/>
          <a:lstStyle/>
          <a:p>
            <a:pPr algn="ct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EJES DEL PROGRAMA </a:t>
            </a:r>
          </a:p>
          <a:p>
            <a:pPr algn="ct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CIUDADES SOSTENIBLES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es-ES_tradnl" sz="2400" b="1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xmlns="" val="3603683369"/>
              </p:ext>
            </p:extLst>
          </p:nvPr>
        </p:nvGraphicFramePr>
        <p:xfrm>
          <a:off x="1979712" y="3097446"/>
          <a:ext cx="5112568" cy="3139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26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2019479"/>
            <a:ext cx="7715304" cy="5441969"/>
          </a:xfrm>
        </p:spPr>
        <p:txBody>
          <a:bodyPr/>
          <a:lstStyle/>
          <a:p>
            <a:pPr algn="ct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EJES DEL PROGRAMA </a:t>
            </a:r>
          </a:p>
          <a:p>
            <a:pPr algn="ct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CIUDADES SOSTENIBLES</a:t>
            </a: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xmlns="" val="1317050788"/>
              </p:ext>
            </p:extLst>
          </p:nvPr>
        </p:nvGraphicFramePr>
        <p:xfrm>
          <a:off x="2195736" y="3068960"/>
          <a:ext cx="4824366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717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5"/>
            <a:ext cx="7388250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PRIMEROS PASOS </a:t>
            </a: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Este grupo conoció el movimiento </a:t>
            </a:r>
            <a:r>
              <a:rPr lang="es-ES_tradnl" sz="2400" b="1" i="1" dirty="0" smtClean="0">
                <a:latin typeface="Calibri" pitchFamily="34" charset="0"/>
                <a:cs typeface="Calibri" pitchFamily="34" charset="0"/>
              </a:rPr>
              <a:t>Bogotá Cómo </a:t>
            </a:r>
            <a:r>
              <a:rPr lang="es-ES_tradnl" sz="2400" b="1" i="1" dirty="0">
                <a:latin typeface="Calibri" pitchFamily="34" charset="0"/>
                <a:cs typeface="Calibri" pitchFamily="34" charset="0"/>
              </a:rPr>
              <a:t>V</a:t>
            </a:r>
            <a:r>
              <a:rPr lang="es-ES_tradnl" sz="2400" b="1" i="1" dirty="0" smtClean="0">
                <a:latin typeface="Calibri" pitchFamily="34" charset="0"/>
                <a:cs typeface="Calibri" pitchFamily="34" charset="0"/>
              </a:rPr>
              <a:t>amos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que hace el monitoreo de la calidad de vida de la ciudad por medio de indicadores, técnicas y encuestas de percepción.</a:t>
            </a: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foto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2471" y="3741413"/>
            <a:ext cx="3639058" cy="2495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26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1947471"/>
            <a:ext cx="7715304" cy="5441969"/>
          </a:xfrm>
        </p:spPr>
        <p:txBody>
          <a:bodyPr/>
          <a:lstStyle/>
          <a:p>
            <a:pPr algn="ct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EJES DEL PROGRAMA </a:t>
            </a:r>
          </a:p>
          <a:p>
            <a:pPr algn="ct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CIUDADES SOSTENIBLES</a:t>
            </a: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xmlns="" val="3599489167"/>
              </p:ext>
            </p:extLst>
          </p:nvPr>
        </p:nvGraphicFramePr>
        <p:xfrm>
          <a:off x="1835696" y="2953430"/>
          <a:ext cx="5328422" cy="3139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26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571472" y="2019479"/>
            <a:ext cx="7715304" cy="5441969"/>
          </a:xfrm>
        </p:spPr>
        <p:txBody>
          <a:bodyPr/>
          <a:lstStyle/>
          <a:p>
            <a:pPr algn="ct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EJES DEL PROGRAMA </a:t>
            </a:r>
          </a:p>
          <a:p>
            <a:pPr algn="ct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CIUDADES SOSTENIBLES</a:t>
            </a:r>
          </a:p>
          <a:p>
            <a:pPr algn="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dirty="0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xmlns="" val="2287895723"/>
              </p:ext>
            </p:extLst>
          </p:nvPr>
        </p:nvGraphicFramePr>
        <p:xfrm>
          <a:off x="1763688" y="3140968"/>
          <a:ext cx="540043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11560" y="404664"/>
            <a:ext cx="7704856" cy="61653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11269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000108"/>
            <a:ext cx="7459192" cy="5441969"/>
          </a:xfrm>
        </p:spPr>
        <p:txBody>
          <a:bodyPr/>
          <a:lstStyle/>
          <a:p>
            <a:pPr algn="r">
              <a:buFontTx/>
              <a:buNone/>
            </a:pPr>
            <a:endParaRPr lang="es-ES_tradnl" sz="2400" smtClean="0">
              <a:latin typeface="Cambria" pitchFamily="18" charset="0"/>
            </a:endParaRPr>
          </a:p>
          <a:p>
            <a:pPr>
              <a:buNone/>
            </a:pPr>
            <a:endParaRPr lang="es-ES_tradnl" sz="240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smtClean="0"/>
          </a:p>
        </p:txBody>
      </p:sp>
      <p:sp>
        <p:nvSpPr>
          <p:cNvPr id="7" name="Retângulo 6"/>
          <p:cNvSpPr/>
          <p:nvPr/>
        </p:nvSpPr>
        <p:spPr>
          <a:xfrm>
            <a:off x="714348" y="200024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es-ES_tradnl" sz="2400" b="1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7584" y="2298467"/>
            <a:ext cx="22322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endParaRPr lang="es-ES_tradnl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r>
              <a:rPr lang="es-ES_tradnl" sz="2400" b="1" dirty="0" smtClean="0">
                <a:latin typeface="Calibri" pitchFamily="34" charset="0"/>
              </a:rPr>
              <a:t>INDICADORES POR EJE DEL </a:t>
            </a:r>
          </a:p>
          <a:p>
            <a:pPr algn="ctr">
              <a:buFontTx/>
              <a:buNone/>
            </a:pPr>
            <a:r>
              <a:rPr lang="es-ES_tradnl" sz="2400" b="1" dirty="0" smtClean="0">
                <a:latin typeface="Calibri" pitchFamily="34" charset="0"/>
              </a:rPr>
              <a:t>PROGRAMA </a:t>
            </a:r>
          </a:p>
          <a:p>
            <a:pPr algn="ctr">
              <a:buFontTx/>
              <a:buNone/>
            </a:pPr>
            <a:r>
              <a:rPr lang="es-ES_tradnl" sz="2400" b="1" dirty="0" smtClean="0">
                <a:latin typeface="Calibri" pitchFamily="34" charset="0"/>
              </a:rPr>
              <a:t>CIUDADES SOSTENIBLES</a:t>
            </a:r>
          </a:p>
          <a:p>
            <a:endParaRPr lang="es-ES_tradnl" sz="24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843660"/>
            <a:ext cx="3600400" cy="460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82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214423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</a:t>
            </a: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None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Metas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: para que el proceso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de desarrollo sostenible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se consolide y los resultados puedan ser comprobados.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dirty="0" smtClean="0"/>
          </a:p>
        </p:txBody>
      </p:sp>
      <p:sp>
        <p:nvSpPr>
          <p:cNvPr id="7" name="Retângulo 6"/>
          <p:cNvSpPr/>
          <p:nvPr/>
        </p:nvSpPr>
        <p:spPr>
          <a:xfrm>
            <a:off x="971600" y="2311712"/>
            <a:ext cx="73866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214423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Buenas prácticas: referencias nacionales e internacionales de excelencia.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  <a:hlinkClick r:id="rId2"/>
              </a:rPr>
              <a:t>http://www.cidadessustentaveis.org.br/boas-praticas</a:t>
            </a: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270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214423"/>
            <a:ext cx="7429552" cy="5156216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Carta Compromiso: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dirigida a los candidatos a las alcaldías para registrar el compromiso de los posibles futuros gestores con el desarrollo justo y sostenible en las ciudades.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dirty="0" smtClean="0"/>
          </a:p>
        </p:txBody>
      </p:sp>
      <p:sp>
        <p:nvSpPr>
          <p:cNvPr id="7" name="Retângulo 6"/>
          <p:cNvSpPr/>
          <p:nvPr/>
        </p:nvSpPr>
        <p:spPr>
          <a:xfrm>
            <a:off x="1071538" y="1928803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31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2175606"/>
            <a:ext cx="7643866" cy="535785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CAMPAÑA MI VOTO ES SOSTENIBLE 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endParaRPr lang="es-ES_tradnl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Campa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ñ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realizada en 2012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Fue desarrollada por organizaciones de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sociedad civil 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Invitó a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electores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 votar en candidatos a alcalde comprometidos con la sostenibilidad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Orientada también 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candidatos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a las alcaldías en las elecciones de aquel año por la adopción de plataformas con programas electorales. </a:t>
            </a:r>
          </a:p>
        </p:txBody>
      </p:sp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31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083375"/>
            <a:ext cx="7643866" cy="5441969"/>
          </a:xfrm>
        </p:spPr>
        <p:txBody>
          <a:bodyPr/>
          <a:lstStyle/>
          <a:p>
            <a:pPr algn="ctr">
              <a:buFontTx/>
              <a:buNone/>
            </a:pPr>
            <a:endParaRPr lang="es-ES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es-ES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r>
              <a:rPr lang="es-ES" sz="2800" b="1" dirty="0" smtClean="0">
                <a:latin typeface="Calibri" pitchFamily="34" charset="0"/>
              </a:rPr>
              <a:t>CAMPAÑA   MI VOTO ES SOSTENIBLE</a:t>
            </a:r>
            <a:r>
              <a:rPr lang="es-ES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>
              <a:buFontTx/>
              <a:buNone/>
            </a:pPr>
            <a:endParaRPr lang="es-ES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Tuvo la participación de figuras</a:t>
            </a:r>
          </a:p>
          <a:p>
            <a:pPr>
              <a:buNone/>
            </a:pPr>
            <a:r>
              <a:rPr lang="es-ES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públicas como el atleta Raí Oliveira </a:t>
            </a:r>
          </a:p>
          <a:p>
            <a:pPr>
              <a:buNone/>
            </a:pPr>
            <a:r>
              <a:rPr lang="es-ES" sz="2400" dirty="0">
                <a:latin typeface="Calibri" pitchFamily="34" charset="0"/>
                <a:cs typeface="Calibri" pitchFamily="34" charset="0"/>
              </a:rPr>
              <a:t>y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 actores de la Red</a:t>
            </a:r>
            <a:r>
              <a:rPr lang="es-ES" sz="24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Globo:</a:t>
            </a:r>
          </a:p>
        </p:txBody>
      </p:sp>
      <p:pic>
        <p:nvPicPr>
          <p:cNvPr id="6" name="Imagem 5" descr="euv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8102" y="2692043"/>
            <a:ext cx="2564297" cy="3545269"/>
          </a:xfrm>
          <a:prstGeom prst="rect">
            <a:avLst/>
          </a:prstGeom>
        </p:spPr>
      </p:pic>
      <p:pic>
        <p:nvPicPr>
          <p:cNvPr id="7" name="Imagem 6" descr="euvotocampanh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4403974"/>
            <a:ext cx="2564358" cy="1787280"/>
          </a:xfrm>
          <a:prstGeom prst="rect">
            <a:avLst/>
          </a:prstGeom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795343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</a:t>
            </a:r>
            <a:endParaRPr lang="es-ES_tradnl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r>
              <a:rPr lang="es-ES_tradnl" sz="2400" b="1" dirty="0" smtClean="0">
                <a:latin typeface="Calibri" panose="020F0502020204030204" pitchFamily="34" charset="0"/>
              </a:rPr>
              <a:t>Resultados: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Ciudades Metrópolis: 15 ciudades (20% de la </a:t>
            </a:r>
            <a:r>
              <a:rPr lang="es-ES_tradnl" sz="2400" dirty="0" err="1" smtClean="0">
                <a:latin typeface="Calibri" panose="020F0502020204030204" pitchFamily="34" charset="0"/>
              </a:rPr>
              <a:t>pob</a:t>
            </a:r>
            <a:r>
              <a:rPr lang="es-ES_tradnl" sz="2400" dirty="0" smtClean="0">
                <a:latin typeface="Calibri" panose="020F0502020204030204" pitchFamily="34" charset="0"/>
              </a:rPr>
              <a:t>. brasileña)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Ciudades Grandes: 9 ciudades (3</a:t>
            </a:r>
            <a:r>
              <a:rPr lang="es-ES_tradnl" sz="2400" dirty="0">
                <a:latin typeface="Calibri" panose="020F0502020204030204" pitchFamily="34" charset="0"/>
              </a:rPr>
              <a:t>% de la </a:t>
            </a:r>
            <a:r>
              <a:rPr lang="es-ES_tradnl" sz="2400" dirty="0" err="1">
                <a:latin typeface="Calibri" panose="020F0502020204030204" pitchFamily="34" charset="0"/>
              </a:rPr>
              <a:t>pob</a:t>
            </a:r>
            <a:r>
              <a:rPr lang="es-ES_tradnl" sz="2400" dirty="0">
                <a:latin typeface="Calibri" panose="020F0502020204030204" pitchFamily="34" charset="0"/>
              </a:rPr>
              <a:t>. brasileña)</a:t>
            </a:r>
            <a:endParaRPr lang="es-ES_tradnl" sz="24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Ciudades Medianas: 60 ciudades (7</a:t>
            </a:r>
            <a:r>
              <a:rPr lang="es-ES_tradnl" sz="2400" dirty="0">
                <a:latin typeface="Calibri" panose="020F0502020204030204" pitchFamily="34" charset="0"/>
              </a:rPr>
              <a:t>% de la </a:t>
            </a:r>
            <a:r>
              <a:rPr lang="es-ES_tradnl" sz="2400" dirty="0" err="1">
                <a:latin typeface="Calibri" panose="020F0502020204030204" pitchFamily="34" charset="0"/>
              </a:rPr>
              <a:t>pob</a:t>
            </a:r>
            <a:r>
              <a:rPr lang="es-ES_tradnl" sz="2400" dirty="0">
                <a:latin typeface="Calibri" panose="020F0502020204030204" pitchFamily="34" charset="0"/>
              </a:rPr>
              <a:t>. brasileña)</a:t>
            </a:r>
            <a:endParaRPr lang="es-ES_tradnl" sz="24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Ciudades Pequeñas: 191 ciudades (3</a:t>
            </a:r>
            <a:r>
              <a:rPr lang="es-ES_tradnl" sz="2400" dirty="0">
                <a:latin typeface="Calibri" panose="020F0502020204030204" pitchFamily="34" charset="0"/>
              </a:rPr>
              <a:t>% de la </a:t>
            </a:r>
            <a:r>
              <a:rPr lang="es-ES_tradnl" sz="2400" dirty="0" err="1">
                <a:latin typeface="Calibri" panose="020F0502020204030204" pitchFamily="34" charset="0"/>
              </a:rPr>
              <a:t>pob</a:t>
            </a:r>
            <a:r>
              <a:rPr lang="es-ES_tradnl" sz="2400" dirty="0">
                <a:latin typeface="Calibri" panose="020F0502020204030204" pitchFamily="34" charset="0"/>
              </a:rPr>
              <a:t>. brasileña)</a:t>
            </a:r>
            <a:endParaRPr lang="es-ES_tradnl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</p:txBody>
      </p:sp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443415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</a:t>
            </a: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es-ES_tradnl" sz="2400" b="1" dirty="0" smtClean="0">
                <a:latin typeface="Calibri" panose="020F0502020204030204" pitchFamily="34" charset="0"/>
              </a:rPr>
              <a:t>Resultados: </a:t>
            </a:r>
          </a:p>
          <a:p>
            <a:pPr algn="ctr">
              <a:buFontTx/>
              <a:buNone/>
            </a:pPr>
            <a:r>
              <a:rPr lang="es-ES_tradnl" sz="2400" b="1" dirty="0" smtClean="0">
                <a:latin typeface="Calibri" panose="020F0502020204030204" pitchFamily="34" charset="0"/>
              </a:rPr>
              <a:t>21 Capitales signatarias</a:t>
            </a:r>
          </a:p>
          <a:p>
            <a:pPr algn="ctr">
              <a:buFontTx/>
              <a:buNone/>
            </a:pPr>
            <a:endParaRPr lang="es-ES_tradnl" sz="2400" b="1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s-ES_tradnl" sz="2400" dirty="0" smtClean="0">
                <a:latin typeface="Calibri" panose="020F0502020204030204" pitchFamily="34" charset="0"/>
              </a:rPr>
              <a:t>Población Ciudades Signatarias 2014: 67.553.830</a:t>
            </a:r>
          </a:p>
          <a:p>
            <a:pPr>
              <a:buFontTx/>
              <a:buNone/>
            </a:pPr>
            <a:r>
              <a:rPr lang="es-ES_tradnl" sz="2400" dirty="0">
                <a:latin typeface="Calibri" panose="020F0502020204030204" pitchFamily="34" charset="0"/>
              </a:rPr>
              <a:t>Población </a:t>
            </a:r>
            <a:r>
              <a:rPr lang="es-ES_tradnl" sz="2400" dirty="0" smtClean="0">
                <a:latin typeface="Calibri" panose="020F0502020204030204" pitchFamily="34" charset="0"/>
              </a:rPr>
              <a:t>brasileña 2014: 202.768.562</a:t>
            </a:r>
          </a:p>
          <a:p>
            <a:pPr>
              <a:buFontTx/>
              <a:buNone/>
            </a:pPr>
            <a:r>
              <a:rPr lang="es-ES_tradnl" sz="2400" dirty="0" smtClean="0">
                <a:latin typeface="Calibri" panose="020F0502020204030204" pitchFamily="34" charset="0"/>
              </a:rPr>
              <a:t>Porcentaje de la población Ciudades Signatarias: 33%</a:t>
            </a: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</p:txBody>
      </p:sp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5183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44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717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3375"/>
            <a:ext cx="7388250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¿POR QUÉ SÃO PAULO?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Por su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dimensión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complejidad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Porque concentra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problemas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que pueden ser encontrados en el resto del país.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Por su capacidad de generar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ejemplaridad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es-ES_tradnl" sz="2400" dirty="0" smtClean="0"/>
          </a:p>
        </p:txBody>
      </p:sp>
      <p:pic>
        <p:nvPicPr>
          <p:cNvPr id="6" name="Imagem 5" descr="ciclov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3895400"/>
            <a:ext cx="4286257" cy="2341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867351"/>
            <a:ext cx="7643866" cy="5441969"/>
          </a:xfrm>
        </p:spPr>
        <p:txBody>
          <a:bodyPr/>
          <a:lstStyle/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</a:t>
            </a: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s-ES_tradnl" sz="2400" b="1" dirty="0" smtClean="0">
                <a:latin typeface="Calibri" panose="020F0502020204030204" pitchFamily="34" charset="0"/>
              </a:rPr>
              <a:t>Capacitación: </a:t>
            </a:r>
            <a:r>
              <a:rPr lang="es-ES_tradnl" sz="2400" dirty="0" smtClean="0">
                <a:latin typeface="Calibri" panose="020F0502020204030204" pitchFamily="34" charset="0"/>
              </a:rPr>
              <a:t>los gobiernos municipales pasaron a demandar a la Secretaría Ejecutiva del Programa Ciudades Sostenibles una continuidad de las alianzas establecidas, sobre todo en la capacitación de técnicos y gestores de las alcaldías.</a:t>
            </a:r>
          </a:p>
        </p:txBody>
      </p:sp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</a:t>
            </a: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El objetivo de esas </a:t>
            </a:r>
            <a:r>
              <a:rPr lang="es-ES_tradnl" sz="2400" b="1" dirty="0" smtClean="0">
                <a:latin typeface="Calibri" panose="020F0502020204030204" pitchFamily="34" charset="0"/>
              </a:rPr>
              <a:t>capacitaciones</a:t>
            </a:r>
            <a:r>
              <a:rPr lang="es-ES_tradnl" sz="2400" dirty="0" smtClean="0">
                <a:latin typeface="Calibri" panose="020F0502020204030204" pitchFamily="34" charset="0"/>
              </a:rPr>
              <a:t> es profundizar el conocimiento sobre el </a:t>
            </a:r>
            <a:r>
              <a:rPr lang="es-ES_tradnl" sz="2400" b="1" dirty="0" smtClean="0">
                <a:latin typeface="Calibri" panose="020F0502020204030204" pitchFamily="34" charset="0"/>
              </a:rPr>
              <a:t>programa</a:t>
            </a:r>
            <a:r>
              <a:rPr lang="es-ES_tradnl" sz="2400" dirty="0" smtClean="0">
                <a:latin typeface="Calibri" panose="020F0502020204030204" pitchFamily="34" charset="0"/>
              </a:rPr>
              <a:t> y la utilización de su </a:t>
            </a:r>
            <a:r>
              <a:rPr lang="es-ES_tradnl" sz="2400" b="1" dirty="0" smtClean="0">
                <a:latin typeface="Calibri" panose="020F0502020204030204" pitchFamily="34" charset="0"/>
              </a:rPr>
              <a:t>metodología y software</a:t>
            </a:r>
            <a:r>
              <a:rPr lang="es-ES_tradnl" sz="2400" dirty="0" smtClean="0"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419" y="756461"/>
            <a:ext cx="2106389" cy="130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419" y="756461"/>
            <a:ext cx="2106389" cy="130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692696"/>
            <a:ext cx="7560840" cy="5441969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</a:t>
            </a: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CIUDADES SOSTENIBLES </a:t>
            </a: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 marL="0" indent="0">
              <a:buNone/>
            </a:pPr>
            <a:r>
              <a:rPr lang="es-ES_tradnl" sz="2400" dirty="0" smtClean="0">
                <a:latin typeface="Calibri" panose="020F0502020204030204" pitchFamily="34" charset="0"/>
              </a:rPr>
              <a:t>Para la realización de las</a:t>
            </a:r>
          </a:p>
          <a:p>
            <a:pPr marL="0" indent="0">
              <a:buNone/>
            </a:pPr>
            <a:r>
              <a:rPr lang="es-ES_tradnl" sz="2400" dirty="0" smtClean="0">
                <a:latin typeface="Calibri" panose="020F0502020204030204" pitchFamily="34" charset="0"/>
              </a:rPr>
              <a:t>Capacitaciones, el Programa </a:t>
            </a:r>
          </a:p>
          <a:p>
            <a:pPr marL="0" indent="0">
              <a:buNone/>
            </a:pPr>
            <a:r>
              <a:rPr lang="es-ES_tradnl" sz="2400" dirty="0" smtClean="0">
                <a:latin typeface="Calibri" panose="020F0502020204030204" pitchFamily="34" charset="0"/>
              </a:rPr>
              <a:t>Ciudades Sostenibles creó la</a:t>
            </a:r>
          </a:p>
          <a:p>
            <a:pPr marL="0" indent="0">
              <a:buNone/>
            </a:pPr>
            <a:r>
              <a:rPr lang="es-ES_tradnl" sz="2400" b="1" dirty="0" smtClean="0">
                <a:latin typeface="Calibri" panose="020F0502020204030204" pitchFamily="34" charset="0"/>
              </a:rPr>
              <a:t>“Guía Gestión Pública </a:t>
            </a:r>
          </a:p>
          <a:p>
            <a:pPr marL="0" indent="0">
              <a:buNone/>
            </a:pPr>
            <a:r>
              <a:rPr lang="es-ES_tradnl" sz="2400" b="1" dirty="0" smtClean="0">
                <a:latin typeface="Calibri" panose="020F0502020204030204" pitchFamily="34" charset="0"/>
              </a:rPr>
              <a:t>Sostenible”</a:t>
            </a:r>
            <a:r>
              <a:rPr lang="es-ES_tradnl" sz="2400" dirty="0" smtClean="0">
                <a:latin typeface="Calibri" panose="020F0502020204030204" pitchFamily="34" charset="0"/>
              </a:rPr>
              <a:t>, formada por</a:t>
            </a:r>
          </a:p>
          <a:p>
            <a:pPr marL="0" indent="0">
              <a:buNone/>
            </a:pPr>
            <a:r>
              <a:rPr lang="es-ES_tradnl" sz="2400" dirty="0" smtClean="0">
                <a:latin typeface="Calibri" panose="020F0502020204030204" pitchFamily="34" charset="0"/>
              </a:rPr>
              <a:t>una publicación y un</a:t>
            </a:r>
          </a:p>
          <a:p>
            <a:pPr marL="0" indent="0">
              <a:buNone/>
            </a:pPr>
            <a:r>
              <a:rPr lang="es-ES_tradnl" sz="2400" dirty="0" smtClean="0">
                <a:latin typeface="Calibri" panose="020F0502020204030204" pitchFamily="34" charset="0"/>
              </a:rPr>
              <a:t>conjunto de videos</a:t>
            </a:r>
          </a:p>
          <a:p>
            <a:pPr marL="0" indent="0">
              <a:buNone/>
            </a:pPr>
            <a:r>
              <a:rPr lang="es-ES_tradnl" sz="2400" dirty="0">
                <a:latin typeface="Calibri" panose="020F0502020204030204" pitchFamily="34" charset="0"/>
              </a:rPr>
              <a:t>d</a:t>
            </a:r>
            <a:r>
              <a:rPr lang="es-ES_tradnl" sz="2400" dirty="0" smtClean="0">
                <a:latin typeface="Calibri" panose="020F0502020204030204" pitchFamily="34" charset="0"/>
              </a:rPr>
              <a:t>idácticos. </a:t>
            </a:r>
          </a:p>
          <a:p>
            <a:pPr marL="0" indent="0">
              <a:buNone/>
            </a:pPr>
            <a:endParaRPr lang="es-ES_tradnl" sz="2400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mbria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7919" y="2060848"/>
            <a:ext cx="286370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5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795343"/>
            <a:ext cx="7643866" cy="5441969"/>
          </a:xfrm>
        </p:spPr>
        <p:txBody>
          <a:bodyPr/>
          <a:lstStyle/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</a:t>
            </a: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La guía presenta un modelo de </a:t>
            </a:r>
            <a:r>
              <a:rPr lang="es-ES_tradnl" sz="2400" b="1" dirty="0" smtClean="0">
                <a:latin typeface="Calibri" panose="020F0502020204030204" pitchFamily="34" charset="0"/>
              </a:rPr>
              <a:t>gestión pública </a:t>
            </a:r>
            <a:r>
              <a:rPr lang="es-ES_tradnl" sz="2400" dirty="0" smtClean="0">
                <a:latin typeface="Calibri" panose="020F0502020204030204" pitchFamily="34" charset="0"/>
              </a:rPr>
              <a:t>sostenible y propone la promoción, a partir de las </a:t>
            </a:r>
            <a:r>
              <a:rPr lang="es-ES_tradnl" sz="2400" b="1" dirty="0" smtClean="0">
                <a:latin typeface="Calibri" panose="020F0502020204030204" pitchFamily="34" charset="0"/>
              </a:rPr>
              <a:t>alcaldías</a:t>
            </a:r>
            <a:r>
              <a:rPr lang="es-ES_tradnl" sz="2400" dirty="0" smtClean="0">
                <a:latin typeface="Calibri" panose="020F0502020204030204" pitchFamily="34" charset="0"/>
              </a:rPr>
              <a:t>, de sinergias entre los sectores científico-tecnológico, sociocultural e institucional que armonicen los procesos e impactos del </a:t>
            </a:r>
            <a:r>
              <a:rPr lang="es-ES_tradnl" sz="2400" b="1" dirty="0" smtClean="0">
                <a:latin typeface="Calibri" panose="020F0502020204030204" pitchFamily="34" charset="0"/>
              </a:rPr>
              <a:t>desarrollo a nivel local, volviéndolo sostenible.</a:t>
            </a:r>
            <a:endParaRPr lang="es-ES_tradnl" sz="2400" dirty="0">
              <a:latin typeface="Calibri" panose="020F0502020204030204" pitchFamily="34" charset="0"/>
            </a:endParaRPr>
          </a:p>
        </p:txBody>
      </p:sp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2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404664"/>
            <a:ext cx="7643866" cy="5441969"/>
          </a:xfrm>
        </p:spPr>
        <p:txBody>
          <a:bodyPr/>
          <a:lstStyle/>
          <a:p>
            <a:pPr algn="r">
              <a:buNone/>
            </a:pPr>
            <a:endParaRPr lang="es-ES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es-ES" sz="2800" b="1" dirty="0" smtClean="0">
                <a:latin typeface="Calibri" pitchFamily="34" charset="0"/>
                <a:sym typeface="Wingdings" pitchFamily="2" charset="2"/>
              </a:rPr>
              <a:t>PROGRAMA CIUDADES SOSTENIBLES </a:t>
            </a:r>
            <a:endParaRPr lang="es-ES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" sz="2400" dirty="0" smtClean="0">
                <a:latin typeface="Calibri" panose="020F0502020204030204" pitchFamily="34" charset="0"/>
              </a:rPr>
              <a:t>El </a:t>
            </a:r>
            <a:r>
              <a:rPr lang="es-ES" sz="2400" b="1" dirty="0" smtClean="0">
                <a:latin typeface="Calibri" panose="020F0502020204030204" pitchFamily="34" charset="0"/>
              </a:rPr>
              <a:t>objetivo</a:t>
            </a:r>
            <a:r>
              <a:rPr lang="es-ES" sz="2400" dirty="0" smtClean="0">
                <a:latin typeface="Calibri" panose="020F0502020204030204" pitchFamily="34" charset="0"/>
              </a:rPr>
              <a:t> es siempre estimular la </a:t>
            </a:r>
            <a:r>
              <a:rPr lang="es-ES" sz="2400" b="1" dirty="0" smtClean="0">
                <a:latin typeface="Calibri" panose="020F0502020204030204" pitchFamily="34" charset="0"/>
              </a:rPr>
              <a:t>participación</a:t>
            </a:r>
            <a:r>
              <a:rPr lang="es-ES" sz="2400" dirty="0" smtClean="0">
                <a:latin typeface="Calibri" panose="020F0502020204030204" pitchFamily="34" charset="0"/>
              </a:rPr>
              <a:t> de los </a:t>
            </a:r>
            <a:r>
              <a:rPr lang="es-ES" sz="2400" b="1" dirty="0" smtClean="0">
                <a:latin typeface="Calibri" panose="020F0502020204030204" pitchFamily="34" charset="0"/>
              </a:rPr>
              <a:t>ciudadanos </a:t>
            </a:r>
            <a:r>
              <a:rPr lang="es-ES" sz="2400" dirty="0" smtClean="0">
                <a:latin typeface="Calibri" panose="020F0502020204030204" pitchFamily="34" charset="0"/>
              </a:rPr>
              <a:t>como forma de contribuir para la mejora de la </a:t>
            </a:r>
            <a:r>
              <a:rPr lang="es-ES" sz="2400" b="1" dirty="0" smtClean="0">
                <a:latin typeface="Calibri" panose="020F0502020204030204" pitchFamily="34" charset="0"/>
              </a:rPr>
              <a:t>calidad de vida </a:t>
            </a:r>
            <a:r>
              <a:rPr lang="es-ES" sz="2400" dirty="0" smtClean="0">
                <a:latin typeface="Calibri" panose="020F0502020204030204" pitchFamily="34" charset="0"/>
              </a:rPr>
              <a:t>de cada región, aprovechando el intercambio de informaciones </a:t>
            </a:r>
            <a:r>
              <a:rPr lang="es-ES" sz="2400" dirty="0">
                <a:latin typeface="Calibri" panose="020F0502020204030204" pitchFamily="34" charset="0"/>
              </a:rPr>
              <a:t>y</a:t>
            </a:r>
            <a:r>
              <a:rPr lang="es-ES" sz="2400" dirty="0" smtClean="0">
                <a:latin typeface="Calibri" panose="020F0502020204030204" pitchFamily="34" charset="0"/>
              </a:rPr>
              <a:t> </a:t>
            </a:r>
            <a:r>
              <a:rPr lang="es-ES" sz="2400" b="1" dirty="0" smtClean="0">
                <a:latin typeface="Calibri" panose="020F0502020204030204" pitchFamily="34" charset="0"/>
              </a:rPr>
              <a:t>experiencias</a:t>
            </a:r>
            <a:r>
              <a:rPr lang="es-ES" sz="2400" dirty="0" smtClean="0">
                <a:latin typeface="Calibri" panose="020F0502020204030204" pitchFamily="34" charset="0"/>
              </a:rPr>
              <a:t> a nivel local </a:t>
            </a:r>
            <a:r>
              <a:rPr lang="es-ES" sz="2400" dirty="0">
                <a:latin typeface="Calibri" panose="020F0502020204030204" pitchFamily="34" charset="0"/>
              </a:rPr>
              <a:t>y</a:t>
            </a:r>
            <a:r>
              <a:rPr lang="es-ES" sz="2400" dirty="0" smtClean="0">
                <a:latin typeface="Calibri" panose="020F0502020204030204" pitchFamily="34" charset="0"/>
              </a:rPr>
              <a:t> global.</a:t>
            </a:r>
            <a:endParaRPr lang="es-ES" sz="2400" dirty="0">
              <a:latin typeface="Calibri" panose="020F0502020204030204" pitchFamily="34" charset="0"/>
            </a:endParaRPr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82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</a:t>
            </a: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La </a:t>
            </a:r>
            <a:r>
              <a:rPr lang="es-ES_tradnl" sz="2400" b="1" dirty="0" smtClean="0">
                <a:latin typeface="Calibri" panose="020F0502020204030204" pitchFamily="34" charset="0"/>
              </a:rPr>
              <a:t>GPS</a:t>
            </a:r>
            <a:r>
              <a:rPr lang="es-ES_tradnl" sz="2400" dirty="0" smtClean="0">
                <a:latin typeface="Calibri" panose="020F0502020204030204" pitchFamily="34" charset="0"/>
              </a:rPr>
              <a:t> es una guía de orientación sobre cómo implementar la </a:t>
            </a:r>
            <a:r>
              <a:rPr lang="es-ES_tradnl" sz="2400" b="1" dirty="0" smtClean="0">
                <a:latin typeface="Calibri" panose="020F0502020204030204" pitchFamily="34" charset="0"/>
              </a:rPr>
              <a:t>Plataforma Ciudades Sostenibles</a:t>
            </a:r>
            <a:r>
              <a:rPr lang="es-ES_tradnl" sz="2400" dirty="0" smtClean="0">
                <a:latin typeface="Calibri" panose="020F0502020204030204" pitchFamily="34" charset="0"/>
              </a:rPr>
              <a:t>. Está compuesta de una publicación, bastante detallada, y de una serie de videos de orientación.</a:t>
            </a:r>
            <a:endParaRPr lang="es-ES_tradnl" sz="2400" dirty="0">
              <a:latin typeface="Calibri" panose="020F0502020204030204" pitchFamily="34" charset="0"/>
            </a:endParaRPr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63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es-ES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es-ES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  <a:p>
            <a:pPr marL="0" indent="0" algn="ctr">
              <a:buNone/>
            </a:pPr>
            <a:endParaRPr lang="es-ES" sz="2400" b="1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s-ES" sz="2400" b="1" dirty="0" smtClean="0">
                <a:latin typeface="Calibri" panose="020F0502020204030204" pitchFamily="34" charset="0"/>
              </a:rPr>
              <a:t>Guía Gestión Pública Sostenible</a:t>
            </a:r>
            <a:endParaRPr lang="es-ES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</p:txBody>
      </p:sp>
      <p:pic>
        <p:nvPicPr>
          <p:cNvPr id="6" name="Imagem 5" descr="cidades_sustentaveis_logo_em_alta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4214818"/>
            <a:ext cx="3667128" cy="187131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3" y="3951966"/>
            <a:ext cx="7411075" cy="2717394"/>
          </a:xfrm>
          <a:prstGeom prst="rect">
            <a:avLst/>
          </a:prstGeom>
        </p:spPr>
      </p:pic>
      <p:pic>
        <p:nvPicPr>
          <p:cNvPr id="8" name="Imagem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6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011367"/>
            <a:ext cx="7643866" cy="5441969"/>
          </a:xfrm>
        </p:spPr>
        <p:txBody>
          <a:bodyPr/>
          <a:lstStyle/>
          <a:p>
            <a:pPr algn="ctr">
              <a:buFontTx/>
              <a:buNone/>
            </a:pP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ct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PROGRAMA </a:t>
            </a:r>
          </a:p>
          <a:p>
            <a:pPr algn="ct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CIUDADES </a:t>
            </a:r>
            <a:r>
              <a:rPr lang="pt-BR" sz="2800" b="1" dirty="0">
                <a:latin typeface="Calibri" pitchFamily="34" charset="0"/>
                <a:sym typeface="Wingdings" pitchFamily="2" charset="2"/>
              </a:rPr>
              <a:t>SOSTENIBLES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pt-BR" sz="2400" b="1" dirty="0" smtClean="0">
                <a:latin typeface="Cambria" pitchFamily="18" charset="0"/>
              </a:rPr>
              <a:t>     </a:t>
            </a:r>
            <a:r>
              <a:rPr lang="pt-BR" sz="2800" b="1" dirty="0" smtClean="0">
                <a:latin typeface="Calibri" pitchFamily="34" charset="0"/>
              </a:rPr>
              <a:t>GPS</a:t>
            </a:r>
            <a:endParaRPr lang="pt-BR" sz="2800" b="1" dirty="0">
              <a:latin typeface="Calibri" pitchFamily="34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530214"/>
            <a:ext cx="4842098" cy="367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5492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731447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Accede a la “Guía Gestión Pública Sostenible” en:</a:t>
            </a:r>
          </a:p>
          <a:p>
            <a:pPr marL="0" indent="0">
              <a:buNone/>
            </a:pPr>
            <a:r>
              <a:rPr lang="es-ES_tradnl" sz="2400" dirty="0" smtClean="0">
                <a:latin typeface="Calibri" panose="020F0502020204030204" pitchFamily="34" charset="0"/>
                <a:hlinkClick r:id="rId3"/>
              </a:rPr>
              <a:t>http://www.cidadessustentaveis.org.br/sites/default/files/gps/arquivos/guiagps-cidadessustentaveis.pdf</a:t>
            </a:r>
            <a:endParaRPr lang="es-ES_tradnl" sz="2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s-ES_tradnl" sz="2400" dirty="0">
              <a:latin typeface="Cambria" pitchFamily="18" charset="0"/>
            </a:endParaRPr>
          </a:p>
        </p:txBody>
      </p:sp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2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587431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</a:t>
            </a:r>
            <a:endParaRPr lang="es-ES_tradnl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es-ES_tradnl" sz="2400" dirty="0" smtClean="0">
                <a:latin typeface="Cambria" pitchFamily="18" charset="0"/>
              </a:rPr>
              <a:t>	</a:t>
            </a:r>
            <a:r>
              <a:rPr lang="es-ES_tradnl" sz="2400" b="1" dirty="0" smtClean="0">
                <a:latin typeface="Calibri" pitchFamily="34" charset="0"/>
              </a:rPr>
              <a:t>METAS Y REFERENCIAS</a:t>
            </a: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Los indicadores son importantes instrumentos para el desarrollo, la ejecución y la evaluación de políticas públicas en la planificación de ciudades más sostenibles.</a:t>
            </a:r>
            <a:endParaRPr lang="es-ES_tradnl" sz="2400" dirty="0">
              <a:latin typeface="Cambria" pitchFamily="18" charset="0"/>
            </a:endParaRPr>
          </a:p>
        </p:txBody>
      </p:sp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18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410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72686"/>
            <a:ext cx="7388250" cy="538065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PROPUESTAS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Unir esfuerzos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torno a los problemas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São Paulo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Ampliar la capacidad de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sociedad civil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Llamar a los políticos a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responsabilidad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Influir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la toma de decisiones de la gestión pública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Mejorar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programas de gobierno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Ampliar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actuación de la sociedad civil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los mecanismos de transparencia, participación, incidencia política y control sobre los poderes públicos. </a:t>
            </a:r>
          </a:p>
          <a:p>
            <a:pPr marL="0" indent="0" algn="r"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(...)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371407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Sin embargo, es necesario fijar metas de resultados para que el proceso de desarrollo sostenible se consolide y los resultados puedan ser comprobados, así como es fundamental promover la participación de la sociedad civil en las tomas de decisiones sobre la ciudad.</a:t>
            </a:r>
          </a:p>
        </p:txBody>
      </p:sp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77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515423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endParaRPr lang="es-ES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es-ES" sz="2800" b="1" dirty="0" smtClean="0">
                <a:latin typeface="Calibri" pitchFamily="34" charset="0"/>
                <a:sym typeface="Wingdings" pitchFamily="2" charset="2"/>
              </a:rPr>
              <a:t>PROGRAMA CIUDADES SOSTENIBLES </a:t>
            </a:r>
            <a:r>
              <a:rPr lang="es-ES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" sz="2400" dirty="0" smtClean="0">
                <a:latin typeface="Calibri" panose="020F0502020204030204" pitchFamily="34" charset="0"/>
              </a:rPr>
              <a:t>Para ello, se elaboró la publicación Metas de Sostenibilidad para los Municipios Brasileños: </a:t>
            </a:r>
            <a:r>
              <a:rPr lang="es-ES" sz="2400" dirty="0" smtClean="0">
                <a:latin typeface="Calibri" panose="020F0502020204030204" pitchFamily="34" charset="0"/>
                <a:hlinkClick r:id="rId3"/>
              </a:rPr>
              <a:t>http://www.cidadessustentaveis.org.br/downloads/publicacoes/publicacao-metas-de-sustentabilidade-municipios-brasileiros.pdf</a:t>
            </a:r>
            <a:endParaRPr lang="es-ES" sz="2400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" sz="2400" dirty="0">
              <a:latin typeface="Cambria" pitchFamily="18" charset="0"/>
            </a:endParaRPr>
          </a:p>
        </p:txBody>
      </p:sp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7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4360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434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Espaço Reservado para Conteúdo 2"/>
          <p:cNvSpPr>
            <a:spLocks noGrp="1"/>
          </p:cNvSpPr>
          <p:nvPr>
            <p:ph idx="1"/>
          </p:nvPr>
        </p:nvSpPr>
        <p:spPr>
          <a:xfrm>
            <a:off x="1176606" y="764704"/>
            <a:ext cx="7643866" cy="5441969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PROGRAMA </a:t>
            </a:r>
            <a:endParaRPr lang="pt-BR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CIUDADES </a:t>
            </a:r>
            <a:r>
              <a:rPr lang="pt-BR" sz="2800" b="1" dirty="0">
                <a:latin typeface="Calibri" pitchFamily="34" charset="0"/>
                <a:sym typeface="Wingdings" pitchFamily="2" charset="2"/>
              </a:rPr>
              <a:t>SOSTENIBLES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 marL="0" indent="0">
              <a:buNone/>
            </a:pPr>
            <a:endParaRPr lang="pt-BR" sz="2400" dirty="0">
              <a:latin typeface="Cambria" pitchFamily="18" charset="0"/>
            </a:endParaRPr>
          </a:p>
        </p:txBody>
      </p:sp>
      <p:pic>
        <p:nvPicPr>
          <p:cNvPr id="6" name="Imagem 5" descr="cidades_sustentaveis_logo_em_alta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14818"/>
            <a:ext cx="3667128" cy="187131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9206" y="1921456"/>
            <a:ext cx="5453234" cy="41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70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38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000108"/>
            <a:ext cx="7674002" cy="5299092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PREMIO </a:t>
            </a: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CIUDADES SOSTENIBLES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Premio tiene alcance nacional y tuvo su primera edición en 2014, con la participación de 57 ciudades de 15 estados brasileños. 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la primera edición, fueron premiados los mejores Observatorios, pues estos  son fundamentales para llegar a los indicadores y orientar las acciones necesarias para cambiar la ciudad.</a:t>
            </a:r>
          </a:p>
          <a:p>
            <a:pPr>
              <a:buFontTx/>
              <a:buNone/>
            </a:pPr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38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124744"/>
            <a:ext cx="7674002" cy="5299092"/>
          </a:xfrm>
        </p:spPr>
        <p:txBody>
          <a:bodyPr/>
          <a:lstStyle/>
          <a:p>
            <a:pPr algn="r">
              <a:buFontTx/>
              <a:buNone/>
            </a:pPr>
            <a:r>
              <a:rPr lang="es-ES" sz="2800" b="1" dirty="0" smtClean="0">
                <a:latin typeface="Calibri" pitchFamily="34" charset="0"/>
              </a:rPr>
              <a:t>PREMIO </a:t>
            </a:r>
          </a:p>
          <a:p>
            <a:pPr algn="r">
              <a:buFontTx/>
              <a:buNone/>
            </a:pPr>
            <a:r>
              <a:rPr lang="es-ES" sz="2800" b="1" dirty="0" smtClean="0">
                <a:latin typeface="Calibri" pitchFamily="34" charset="0"/>
              </a:rPr>
              <a:t>CIUDADES SOSTENIBLES </a:t>
            </a:r>
            <a:r>
              <a:rPr lang="es-ES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 smtClean="0">
                <a:latin typeface="Calibri" panose="020F0502020204030204" pitchFamily="34" charset="0"/>
              </a:rPr>
              <a:t>Para ello, se elaboró la publicación que orienta la instalación de Observatorios y que se puede acceder en:</a:t>
            </a:r>
          </a:p>
          <a:p>
            <a:pPr>
              <a:buNone/>
            </a:pPr>
            <a:endParaRPr lang="es-ES" sz="2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2400" dirty="0" smtClean="0">
                <a:latin typeface="Calibri" panose="020F0502020204030204" pitchFamily="34" charset="0"/>
                <a:hlinkClick r:id="rId3"/>
              </a:rPr>
              <a:t>http://www.cidadessustentaveis.org.br/downloads/arquivos/guia-uso-sistema-indicadores.pdf</a:t>
            </a:r>
            <a:endParaRPr lang="es-ES" sz="24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s-E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9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638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90848"/>
            <a:ext cx="7818092" cy="5390480"/>
          </a:xfrm>
        </p:spPr>
        <p:txBody>
          <a:bodyPr/>
          <a:lstStyle/>
          <a:p>
            <a:pPr algn="r">
              <a:buFontTx/>
              <a:buNone/>
            </a:pPr>
            <a:r>
              <a:rPr lang="es-ES" sz="2800" b="1" dirty="0" smtClean="0">
                <a:latin typeface="Calibri" pitchFamily="34" charset="0"/>
              </a:rPr>
              <a:t>PREMIO </a:t>
            </a:r>
          </a:p>
          <a:p>
            <a:pPr algn="r">
              <a:buFontTx/>
              <a:buNone/>
            </a:pPr>
            <a:r>
              <a:rPr lang="es-ES" sz="2800" b="1" dirty="0" smtClean="0">
                <a:latin typeface="Calibri" pitchFamily="34" charset="0"/>
              </a:rPr>
              <a:t>CIUDADES SOSTENIBLES </a:t>
            </a:r>
            <a:r>
              <a:rPr lang="es-ES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  <a:cs typeface="Calibri" pitchFamily="34" charset="0"/>
              </a:rPr>
              <a:t>El público se restringe a las alcaldías signatarias del </a:t>
            </a:r>
            <a:r>
              <a:rPr lang="es-ES" sz="2400" b="1" dirty="0" smtClean="0">
                <a:latin typeface="Calibri" pitchFamily="34" charset="0"/>
                <a:cs typeface="Calibri" pitchFamily="34" charset="0"/>
              </a:rPr>
              <a:t>Programa Ciudades Sostenibles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; 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  <a:cs typeface="Calibri" pitchFamily="34" charset="0"/>
              </a:rPr>
              <a:t>En las próximas ediciones serán premiadas las empresas que se destacan por los </a:t>
            </a:r>
            <a:r>
              <a:rPr lang="es-ES" sz="2400" b="1" dirty="0" smtClean="0">
                <a:latin typeface="Calibri" pitchFamily="34" charset="0"/>
                <a:cs typeface="Calibri" pitchFamily="34" charset="0"/>
              </a:rPr>
              <a:t>12 ejes del programa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Tx/>
              <a:buNone/>
            </a:pPr>
            <a:endParaRPr lang="es-ES" dirty="0" smtClean="0"/>
          </a:p>
        </p:txBody>
      </p:sp>
      <p:pic>
        <p:nvPicPr>
          <p:cNvPr id="6" name="Imagem 5" descr="premi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8715" y="4149080"/>
            <a:ext cx="2753685" cy="2065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38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3419872" y="2431008"/>
            <a:ext cx="4896470" cy="4814416"/>
          </a:xfrm>
        </p:spPr>
        <p:txBody>
          <a:bodyPr/>
          <a:lstStyle/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Programa Ciudades Sostenibles realizó, en abril de 2015, una conferencia internacional con el tema “Políticas Públicas Innovadoras”</a:t>
            </a:r>
          </a:p>
          <a:p>
            <a:pPr>
              <a:buFont typeface="Wingdings" pitchFamily="2" charset="2"/>
              <a:buChar char="§"/>
            </a:pPr>
            <a:endParaRPr lang="es-ES_tradnl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483467"/>
            <a:ext cx="1883874" cy="368183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267744" y="1179909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  <a:sym typeface="Wingdings" pitchFamily="2" charset="2"/>
            </a:endParaRP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CONFERENCIA INTERNACIONAL</a:t>
            </a:r>
            <a:endParaRPr lang="es-ES_tradnl" sz="2800" b="1" dirty="0" smtClean="0">
              <a:latin typeface="Calibri" pitchFamily="34" charset="0"/>
            </a:endParaRPr>
          </a:p>
        </p:txBody>
      </p:sp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87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38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3007072"/>
            <a:ext cx="5112568" cy="4526384"/>
          </a:xfrm>
        </p:spPr>
        <p:txBody>
          <a:bodyPr/>
          <a:lstStyle/>
          <a:p>
            <a:pPr>
              <a:buFontTx/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Objetivo: resaltar experiencias exitosas de políticas públicas implementadas en ciudades de Brasil y del mundo. </a:t>
            </a:r>
          </a:p>
          <a:p>
            <a:pPr>
              <a:buFont typeface="Wingdings" pitchFamily="2" charset="2"/>
              <a:buChar char="§"/>
            </a:pPr>
            <a:endParaRPr lang="es-ES_tradnl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2421310"/>
            <a:ext cx="1915677" cy="374399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771800" y="211369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CONFERENCIA INTERNACIONAL</a:t>
            </a:r>
            <a:endParaRPr lang="pt-BR" sz="2800" b="1" dirty="0" smtClean="0">
              <a:latin typeface="Calibri" pitchFamily="34" charset="0"/>
            </a:endParaRPr>
          </a:p>
        </p:txBody>
      </p:sp>
      <p:pic>
        <p:nvPicPr>
          <p:cNvPr id="10" name="Imagem 9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33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38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3491880" y="2935064"/>
            <a:ext cx="4896470" cy="4670400"/>
          </a:xfrm>
        </p:spPr>
        <p:txBody>
          <a:bodyPr/>
          <a:lstStyle/>
          <a:p>
            <a:pPr>
              <a:buFontTx/>
              <a:buNone/>
            </a:pPr>
            <a:endParaRPr lang="es-ES_tradnl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Fueron invitados alcaldes de distintas ciudades que presentaron experiencias concretas y de excelencia de gestión.</a:t>
            </a:r>
            <a:br>
              <a:rPr lang="es-ES_tradnl" sz="2400" dirty="0" smtClean="0">
                <a:latin typeface="Calibri" pitchFamily="34" charset="0"/>
                <a:cs typeface="Calibri" pitchFamily="34" charset="0"/>
              </a:rPr>
            </a:br>
            <a:endParaRPr lang="es-ES_tradnl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2493318"/>
            <a:ext cx="1878833" cy="367198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987824" y="2276872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CONFERENCIA INTERNACIONAL</a:t>
            </a:r>
            <a:endParaRPr lang="pt-BR" sz="2800" b="1" dirty="0" smtClean="0">
              <a:latin typeface="Calibri" pitchFamily="34" charset="0"/>
            </a:endParaRPr>
          </a:p>
        </p:txBody>
      </p:sp>
      <p:pic>
        <p:nvPicPr>
          <p:cNvPr id="9" name="Imagem 8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38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2915816" y="1936212"/>
            <a:ext cx="5544542" cy="844716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CONFERENCIA INTERNACIONAL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2509442"/>
            <a:ext cx="4968552" cy="3727870"/>
          </a:xfrm>
          <a:prstGeom prst="rect">
            <a:avLst/>
          </a:prstGeom>
        </p:spPr>
      </p:pic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06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764704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764704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PRINCIPIOS FUNDADORES 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Aprender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experiencias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exitosas;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Innovar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y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osar en las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propuestas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en la forma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actuación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sz="2800" dirty="0" smtClean="0"/>
          </a:p>
        </p:txBody>
      </p:sp>
      <p:pic>
        <p:nvPicPr>
          <p:cNvPr id="8" name="Imagem 7" descr="cidadessustentaveis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3357562"/>
            <a:ext cx="3571900" cy="2857521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1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389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Espaço Reservado para Conteúdo 2"/>
          <p:cNvSpPr>
            <a:spLocks noGrp="1"/>
          </p:cNvSpPr>
          <p:nvPr>
            <p:ph idx="1"/>
          </p:nvPr>
        </p:nvSpPr>
        <p:spPr>
          <a:xfrm>
            <a:off x="2699792" y="1792196"/>
            <a:ext cx="5688558" cy="700700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CONFERENCIA </a:t>
            </a:r>
            <a:r>
              <a:rPr lang="pt-BR" sz="2800" b="1" dirty="0">
                <a:latin typeface="Calibri" pitchFamily="34" charset="0"/>
                <a:sym typeface="Wingdings" pitchFamily="2" charset="2"/>
              </a:rPr>
              <a:t>INTERNACIONAL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pt-BR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348880"/>
            <a:ext cx="5112568" cy="3835925"/>
          </a:xfrm>
          <a:prstGeom prst="rect">
            <a:avLst/>
          </a:prstGeom>
        </p:spPr>
      </p:pic>
      <p:pic>
        <p:nvPicPr>
          <p:cNvPr id="6" name="Imagem 5" descr="logotipo-programa-cidades-sustentavei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764704"/>
            <a:ext cx="272123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018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548680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765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Espaço Reservado para Conteúdo 2"/>
          <p:cNvSpPr>
            <a:spLocks noGrp="1"/>
          </p:cNvSpPr>
          <p:nvPr>
            <p:ph idx="1"/>
          </p:nvPr>
        </p:nvSpPr>
        <p:spPr>
          <a:xfrm>
            <a:off x="785786" y="518852"/>
            <a:ext cx="7531127" cy="5286412"/>
          </a:xfrm>
        </p:spPr>
        <p:txBody>
          <a:bodyPr/>
          <a:lstStyle/>
          <a:p>
            <a:pPr algn="r"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RED SOCIAL BRASILEÑA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es-ES_tradnl" sz="2400" dirty="0" smtClean="0">
              <a:latin typeface="Cambria" pitchFamily="18" charset="0"/>
            </a:endParaRPr>
          </a:p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8 de julio de 2008, fue fundada, en Belo Horizonte,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Red Social Brasileña por Ciudades Justas, Democráticas y Sostenibles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es-ES_tradnl" sz="2400" dirty="0">
                <a:latin typeface="Calibri" pitchFamily="34" charset="0"/>
                <a:cs typeface="Calibri" pitchFamily="34" charset="0"/>
              </a:rPr>
              <a:t>L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 red está formada por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organizaciones apartidarias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interreligiosas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Objetivo: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intercambio de informaciones y conocimientos para apoyar 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y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fortalecer cada experiencia local. </a:t>
            </a:r>
          </a:p>
        </p:txBody>
      </p:sp>
      <p:pic>
        <p:nvPicPr>
          <p:cNvPr id="6" name="Imagem 5" descr="logotipo-rede-brasileira-CMYK-16x7c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768220"/>
            <a:ext cx="2873884" cy="1220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620688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765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032" y="692696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Espaço Reservado para Conteúdo 2"/>
          <p:cNvSpPr>
            <a:spLocks noGrp="1"/>
          </p:cNvSpPr>
          <p:nvPr>
            <p:ph idx="1"/>
          </p:nvPr>
        </p:nvSpPr>
        <p:spPr>
          <a:xfrm>
            <a:off x="785786" y="928671"/>
            <a:ext cx="7531127" cy="5286412"/>
          </a:xfrm>
        </p:spPr>
        <p:txBody>
          <a:bodyPr/>
          <a:lstStyle/>
          <a:p>
            <a:pPr algn="r"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RED SOCIAL BRASILEÑA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 algn="r">
              <a:buNone/>
            </a:pPr>
            <a:endParaRPr lang="es-ES_tradnl" sz="2400" dirty="0" smtClean="0">
              <a:latin typeface="Cambria" pitchFamily="18" charset="0"/>
            </a:endParaRPr>
          </a:p>
          <a:p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Forman parte de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red movimientos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iniciativas que buscan fomentar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calidad de vida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 las ciudades, involucrando a la sociedad y comprometiendo a los gobiernos con el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desarrollo justo y sostenible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s-ES_tradnl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logotipo-rede-brasileira-CMYK-16x7c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696212"/>
            <a:ext cx="2873884" cy="1220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765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Espaço Reservado para Conteúdo 2"/>
          <p:cNvSpPr>
            <a:spLocks noGrp="1"/>
          </p:cNvSpPr>
          <p:nvPr>
            <p:ph idx="1"/>
          </p:nvPr>
        </p:nvSpPr>
        <p:spPr>
          <a:xfrm>
            <a:off x="785786" y="928671"/>
            <a:ext cx="7531127" cy="5286412"/>
          </a:xfrm>
        </p:spPr>
        <p:txBody>
          <a:bodyPr/>
          <a:lstStyle/>
          <a:p>
            <a:pPr algn="r"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RED LATINOAMERICANA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 algn="r">
              <a:buNone/>
            </a:pPr>
            <a:endParaRPr lang="es-ES_tradnl" sz="24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Red Latinoamericana por Ciudades y Territorios Justos, Democráticos y Sustentables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fue creada en 2008.</a:t>
            </a:r>
          </a:p>
        </p:txBody>
      </p:sp>
      <p:pic>
        <p:nvPicPr>
          <p:cNvPr id="8" name="Imagem 7" descr="red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760385"/>
            <a:ext cx="3500462" cy="940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2867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08720"/>
            <a:ext cx="7818092" cy="5606504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PEC DEL PLAN DE METAS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 Red Nuestra São Paulo </a:t>
            </a:r>
          </a:p>
          <a:p>
            <a:pPr marL="0" indent="0"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presentó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PEC de las Metas, </a:t>
            </a:r>
          </a:p>
          <a:p>
            <a:pPr marL="0" indent="0">
              <a:buNone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que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reivindica que el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Plan </a:t>
            </a:r>
          </a:p>
          <a:p>
            <a:pPr marL="0" indent="0">
              <a:buNone/>
            </a:pP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Metas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sea adoptado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por </a:t>
            </a:r>
          </a:p>
          <a:p>
            <a:pPr marL="0" indent="0"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todos los alcaldes, gobernadores</a:t>
            </a:r>
          </a:p>
          <a:p>
            <a:pPr marL="0" indent="0"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y por el presidente de la </a:t>
            </a:r>
            <a:br>
              <a:rPr lang="es-ES_tradnl" sz="2400" dirty="0" smtClean="0">
                <a:latin typeface="Calibri" pitchFamily="34" charset="0"/>
                <a:cs typeface="Calibri" pitchFamily="34" charset="0"/>
              </a:rPr>
            </a:b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República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de forma obligatoria, </a:t>
            </a:r>
          </a:p>
          <a:p>
            <a:pPr>
              <a:buNone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prevista en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Constitución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Folheto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3211" y="1772816"/>
            <a:ext cx="3130868" cy="4441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2867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370530"/>
          </a:xfrm>
        </p:spPr>
        <p:txBody>
          <a:bodyPr/>
          <a:lstStyle/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None/>
            </a:pPr>
            <a:r>
              <a:rPr lang="es-ES_tradnl" sz="2400" b="1" dirty="0" smtClean="0">
                <a:latin typeface="Cambria" pitchFamily="18" charset="0"/>
                <a:cs typeface="Calibri" pitchFamily="34" charset="0"/>
              </a:rPr>
              <a:t>	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Más informaciones pueden ser encontradas </a:t>
            </a:r>
          </a:p>
          <a:p>
            <a:pPr>
              <a:buNone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	en los sitios web de la Red Nuestra São Paulo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  <a:hlinkClick r:id="rId3"/>
              </a:rPr>
              <a:t>http://www.nossasaopaulo.org.br</a:t>
            </a: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None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	y del Programa Ciudades Sostenibles:</a:t>
            </a:r>
          </a:p>
          <a:p>
            <a:pPr>
              <a:buNone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  <a:hlinkClick r:id="rId4"/>
              </a:rPr>
              <a:t>http://www.cidadessustentaveis.org.br</a:t>
            </a: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2867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938790"/>
            <a:ext cx="6953996" cy="5370530"/>
          </a:xfrm>
        </p:spPr>
        <p:txBody>
          <a:bodyPr/>
          <a:lstStyle/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el sitio web de la Red Nuestra São Paulo también es posible encontrar documentos, presentaciones y videos con el historial de la Red.</a:t>
            </a:r>
          </a:p>
          <a:p>
            <a:pPr marL="0" indent="0" algn="just">
              <a:buNone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Todo el acervo de la Red Nuestra São Paulo, incluyendo un valioso banco de imágenes de las acciones y actividades de la red, fue organizado para estar disponible al público. </a:t>
            </a:r>
            <a:endParaRPr lang="es-ES_tradnl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07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2867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370530"/>
          </a:xfrm>
        </p:spPr>
        <p:txBody>
          <a:bodyPr/>
          <a:lstStyle/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 algn="ctr">
              <a:buNone/>
            </a:pPr>
            <a:endParaRPr lang="es-ES_tradnl" sz="4000" b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es-ES_tradnl" sz="4000" b="1" dirty="0" smtClean="0">
                <a:latin typeface="Calibri" pitchFamily="34" charset="0"/>
                <a:cs typeface="Calibri" pitchFamily="34" charset="0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xmlns="" val="13933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PRINCIPIOS FUNDADORES 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Reunir capacidad técnica para innovar con calidad;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Producir conocimiento e información;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Usar las nuevas tecnologías de la información a favor de la causa.</a:t>
            </a: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 algn="r">
              <a:buNone/>
            </a:pPr>
            <a:r>
              <a:rPr lang="es-ES_tradnl" sz="2800" dirty="0" smtClean="0">
                <a:latin typeface="Calibri" pitchFamily="34" charset="0"/>
                <a:cs typeface="Calibri" pitchFamily="34" charset="0"/>
              </a:rPr>
              <a:t>              (...)</a:t>
            </a:r>
          </a:p>
          <a:p>
            <a:pPr>
              <a:buFontTx/>
              <a:buNone/>
            </a:pPr>
            <a:endParaRPr lang="es-ES_tradnl" sz="2800" dirty="0" smtClean="0"/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isdh´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0129" y="3674729"/>
            <a:ext cx="3343742" cy="2562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410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1666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PRINCIPIOS FUNDADORES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Promover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educación ciudadana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Promover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movilización social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Hacer seguimiento e incidir sobre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gestores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políticas públicas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sz="2800" dirty="0" smtClean="0"/>
          </a:p>
        </p:txBody>
      </p:sp>
      <p:pic>
        <p:nvPicPr>
          <p:cNvPr id="6" name="Imagem 5" descr="b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4290088"/>
            <a:ext cx="3214710" cy="1947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410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369698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CONCEPTO CENTRAL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Aprovechar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conocimientos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y el poder de acción y movilización de los distintos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actores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Fortalecer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a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actores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que forman parte de la red, de modo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no crear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una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estructura institucional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cada vez mayor;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Fortalecimiento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horizontal en diversas áreas: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Sociedad civil plural,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bien organizada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fortalecida, trabajando y comunicándose en forma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red.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764704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410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ESTRUCTURA ADMINISTRATIVA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r>
              <a:rPr lang="es-ES_tradnl" sz="2400" b="1" dirty="0" smtClean="0">
                <a:latin typeface="Calibri" pitchFamily="34" charset="0"/>
              </a:rPr>
              <a:t>Figura jurídica de la Secretaría Ejecutiva: </a:t>
            </a:r>
          </a:p>
          <a:p>
            <a:pPr>
              <a:buFontTx/>
              <a:buNone/>
            </a:pPr>
            <a:r>
              <a:rPr lang="es-ES_tradnl" sz="2400" b="1" dirty="0" smtClean="0">
                <a:latin typeface="Calibri" pitchFamily="34" charset="0"/>
              </a:rPr>
              <a:t>Instituto São Paulo Sostenible</a:t>
            </a: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sz="2800" dirty="0" smtClean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2473261471"/>
              </p:ext>
            </p:extLst>
          </p:nvPr>
        </p:nvGraphicFramePr>
        <p:xfrm>
          <a:off x="1475656" y="1928802"/>
          <a:ext cx="6811120" cy="3444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227654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ESTRUCTURA ADMINISTRATIVA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Secretaría Ejecutiva: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animadora de la red. Cuida de la </a:t>
            </a:r>
            <a:r>
              <a:rPr lang="es-ES_tradnl" sz="2400" dirty="0" err="1" smtClean="0">
                <a:latin typeface="Calibri" pitchFamily="34" charset="0"/>
                <a:cs typeface="Calibri" pitchFamily="34" charset="0"/>
              </a:rPr>
              <a:t>operacionalización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comunicación, producción técnica, movilización, temas demandados por el colegiado y por los Grupos de Trabajo (GT).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Colegiado de Apoyo: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se reúne mensualmente para tratar los temas más estratégicos. Responsable de la coordinación general. Compuesto por personas y organizaciones que participaron en los primeros pasos de la red: concepción, formación y fundación.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sz="28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307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2643206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LA CONSTRUCCIÓN DE LA RED 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es-ES_tradnl" sz="2400" dirty="0" smtClean="0"/>
          </a:p>
          <a:p>
            <a:pPr algn="ct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Red Nuestra São Paulo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nació de la decepción con los debates y propuestas presentados en las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elecciones de 2006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None/>
            </a:pPr>
            <a:endParaRPr lang="es-ES_tradnl" dirty="0" smtClean="0"/>
          </a:p>
        </p:txBody>
      </p:sp>
      <p:pic>
        <p:nvPicPr>
          <p:cNvPr id="7" name="Imagem 6" descr="desenvolvimen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4214818"/>
            <a:ext cx="3363301" cy="205079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71538" y="3643314"/>
            <a:ext cx="6572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 de la necesidad de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construcción de un país</a:t>
            </a:r>
          </a:p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basado en los principios del</a:t>
            </a:r>
          </a:p>
          <a:p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desarrollo </a:t>
            </a:r>
            <a:r>
              <a:rPr lang="es-ES_tradnl" sz="2400" b="1" dirty="0">
                <a:latin typeface="Calibri" pitchFamily="34" charset="0"/>
                <a:cs typeface="Calibri" pitchFamily="34" charset="0"/>
              </a:rPr>
              <a:t>s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ostenible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s-ES_trad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02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42928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ESTRUCTURA ADMINISTRATIVA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Tx/>
              <a:buNone/>
            </a:pPr>
            <a:endParaRPr lang="es-ES_tradnl" sz="2400" b="1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Grupos de Trabajo (GT):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cuidan de temas específicos. Poseen amplia autonomía y libertad de pauta y agenda. Suman esfuerzos y aceleran conquistas. Contribuyen para el avance de propuestas y para el perfeccionamiento del control social. 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Inter-GT: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Posibilita mayor grado de interacción entre los participantes de la Red. Participa, muchas veces, en reuniones del Colegiado de Apoyo, para  aportarle informaciones específicas. 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sz="2800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428728" y="2071678"/>
            <a:ext cx="6429420" cy="31432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714356"/>
            <a:ext cx="7704856" cy="5594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819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12687406"/>
              </p:ext>
            </p:extLst>
          </p:nvPr>
        </p:nvGraphicFramePr>
        <p:xfrm>
          <a:off x="714348" y="1916832"/>
          <a:ext cx="7643866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031714" y="857232"/>
            <a:ext cx="5500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La actuación de la Red Nuestra São Paulo </a:t>
            </a:r>
          </a:p>
          <a:p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se basa en 4 grandes ejes:</a:t>
            </a:r>
            <a:endParaRPr lang="es-ES_tradnl" sz="24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922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1155383"/>
            <a:ext cx="7643866" cy="5441969"/>
          </a:xfrm>
        </p:spPr>
        <p:txBody>
          <a:bodyPr/>
          <a:lstStyle/>
          <a:p>
            <a:pPr>
              <a:buNone/>
            </a:pPr>
            <a:endParaRPr lang="es-ES_tradnl" sz="2400" dirty="0" smtClean="0"/>
          </a:p>
          <a:p>
            <a:pPr>
              <a:buNone/>
            </a:pPr>
            <a:endParaRPr lang="es-ES_tradnl" sz="2400" dirty="0" smtClean="0"/>
          </a:p>
          <a:p>
            <a:pPr algn="ctr">
              <a:buNone/>
            </a:pPr>
            <a:endParaRPr lang="es-ES_tradnl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s-ES_tradnl" dirty="0" smtClean="0">
                <a:latin typeface="Calibri" pitchFamily="34" charset="0"/>
              </a:rPr>
              <a:t>	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Red Nuestra São Paulo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es una iniciativa totalmente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APARTIDARIA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 No acepta recursos de fuentes públicas.</a:t>
            </a:r>
          </a:p>
          <a:p>
            <a:endParaRPr lang="es-ES_tradnl" dirty="0" smtClean="0"/>
          </a:p>
        </p:txBody>
      </p:sp>
      <p:pic>
        <p:nvPicPr>
          <p:cNvPr id="6" name="Imagem 5" descr="bem-est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3857628"/>
            <a:ext cx="4286280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922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43866" cy="5441969"/>
          </a:xfrm>
        </p:spPr>
        <p:txBody>
          <a:bodyPr/>
          <a:lstStyle/>
          <a:p>
            <a:pPr>
              <a:buNone/>
            </a:pPr>
            <a:endParaRPr lang="es-ES_tradnl" sz="2400" dirty="0" smtClean="0"/>
          </a:p>
          <a:p>
            <a:pPr>
              <a:buNone/>
            </a:pPr>
            <a:endParaRPr lang="es-ES_tradnl" sz="2400" dirty="0" smtClean="0"/>
          </a:p>
          <a:p>
            <a:pPr algn="ctr">
              <a:buNone/>
            </a:pPr>
            <a:endParaRPr lang="es-ES_tradnl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s-ES_tradnl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financiamiento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se hace por medio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empresas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fundaciones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privadas nacionales e internacionales. </a:t>
            </a:r>
          </a:p>
          <a:p>
            <a:endParaRPr lang="es-ES_tradnl" dirty="0" smtClean="0"/>
          </a:p>
        </p:txBody>
      </p:sp>
      <p:pic>
        <p:nvPicPr>
          <p:cNvPr id="7" name="Imagem 6" descr="imagemCOLU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106" y="3741562"/>
            <a:ext cx="2495750" cy="249575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929058" y="4071942"/>
            <a:ext cx="364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Una parte del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recurso 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viene también del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trabajo voluntario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de organizaciones que actúan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 bono.</a:t>
            </a:r>
            <a:endParaRPr lang="es-ES_tradnl" sz="24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922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714356"/>
            <a:ext cx="7643866" cy="5656283"/>
          </a:xfrm>
        </p:spPr>
        <p:txBody>
          <a:bodyPr/>
          <a:lstStyle/>
          <a:p>
            <a:pPr>
              <a:buNone/>
            </a:pPr>
            <a:endParaRPr lang="es-ES_tradnl" sz="2400" dirty="0" smtClean="0"/>
          </a:p>
          <a:p>
            <a:pPr>
              <a:buNone/>
            </a:pPr>
            <a:endParaRPr lang="es-ES_tradnl" sz="2400" dirty="0" smtClean="0"/>
          </a:p>
          <a:p>
            <a:pPr marL="216000" algn="ctr">
              <a:spcBef>
                <a:spcPts val="0"/>
              </a:spcBef>
              <a:buNone/>
            </a:pPr>
            <a:endParaRPr lang="es-ES_tradnl" sz="4000" b="1" dirty="0" smtClean="0">
              <a:latin typeface="Cambria" pitchFamily="18" charset="0"/>
              <a:cs typeface="Calibri" pitchFamily="34" charset="0"/>
            </a:endParaRPr>
          </a:p>
          <a:p>
            <a:pPr marL="216000" algn="ctr">
              <a:spcBef>
                <a:spcPts val="0"/>
              </a:spcBef>
              <a:buNone/>
            </a:pPr>
            <a:r>
              <a:rPr lang="es-ES_tradnl" sz="4000" b="1" dirty="0" smtClean="0">
                <a:latin typeface="Calibri" pitchFamily="34" charset="0"/>
                <a:cs typeface="Calibri" pitchFamily="34" charset="0"/>
              </a:rPr>
              <a:t>Conoce algunas </a:t>
            </a:r>
          </a:p>
          <a:p>
            <a:pPr marL="216000" algn="ctr">
              <a:spcBef>
                <a:spcPts val="0"/>
              </a:spcBef>
              <a:buNone/>
            </a:pPr>
            <a:r>
              <a:rPr lang="es-ES_tradnl" sz="4000" b="1" dirty="0" smtClean="0">
                <a:latin typeface="Calibri" pitchFamily="34" charset="0"/>
                <a:cs typeface="Calibri" pitchFamily="34" charset="0"/>
              </a:rPr>
              <a:t>de nuestras acciones: </a:t>
            </a:r>
            <a:endParaRPr lang="es-ES_tradnl" sz="4000" b="1" dirty="0" smtClean="0">
              <a:latin typeface="Calibri" pitchFamily="34" charset="0"/>
            </a:endParaRPr>
          </a:p>
        </p:txBody>
      </p:sp>
      <p:pic>
        <p:nvPicPr>
          <p:cNvPr id="11" name="Imagem 10" descr="parceri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500438"/>
            <a:ext cx="3143087" cy="26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24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DÍA MUNDIAL SIN COCHE 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Red participa desde 2007 en el Día Mundial sin Coche;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movilización llama la atención hacia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problemas y desafíos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del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tránsito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las grandes ciudades;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Contribuye con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propuestas </a:t>
            </a:r>
            <a:br>
              <a:rPr lang="es-ES_tradnl" sz="2400" b="1" dirty="0" smtClean="0">
                <a:latin typeface="Calibri" pitchFamily="34" charset="0"/>
                <a:cs typeface="Calibri" pitchFamily="34" charset="0"/>
              </a:rPr>
            </a:b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y alternativas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para la </a:t>
            </a:r>
            <a:br>
              <a:rPr lang="es-ES_tradnl" sz="2400" dirty="0" smtClean="0">
                <a:latin typeface="Calibri" pitchFamily="34" charset="0"/>
                <a:cs typeface="Calibri" pitchFamily="34" charset="0"/>
              </a:rPr>
            </a:b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movilidad urbana;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dirty="0" smtClean="0"/>
          </a:p>
        </p:txBody>
      </p:sp>
      <p:pic>
        <p:nvPicPr>
          <p:cNvPr id="6" name="Imagem 5" descr="IMG_96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4190228"/>
            <a:ext cx="3072050" cy="2006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24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370838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DÍA MUNDIAL SIN COCHE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Por un mejor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transporte público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Menos tránsito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menos contaminación, respeto a los peatones y ciclistas y mejor calidad de vida;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iniciativa colabora para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discusión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del concepto de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movilidad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que sirve como puerta de entrada para temas como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desigualdad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planificación urbana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salud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medio ambiente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entre otros. 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980728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DÍA MUNDIAL SIN COCHE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Incentivó el involucramiento de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sociedad civil </a:t>
            </a:r>
          </a:p>
          <a:p>
            <a:pPr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los problemas de la ciudad.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Sirvió para presentarle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Red Nuestra  São Paulo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a la sociedad. 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dirty="0" smtClean="0"/>
          </a:p>
        </p:txBody>
      </p:sp>
      <p:pic>
        <p:nvPicPr>
          <p:cNvPr id="6" name="Imagem 5" descr="IMG_96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4029341"/>
            <a:ext cx="3240360" cy="2161784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PLAZA VIVA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Ocupaciones de plazas de aparcamiento de automóviles en las calles;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Buscar la humanización del espacio público;</a:t>
            </a:r>
          </a:p>
          <a:p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dirty="0" smtClean="0"/>
          </a:p>
        </p:txBody>
      </p:sp>
      <p:pic>
        <p:nvPicPr>
          <p:cNvPr id="7" name="Imagem 6" descr="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1480" y="3723207"/>
            <a:ext cx="3290720" cy="2468040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PLAZA VIVA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 typeface="Wingdings" panose="05000000000000000000" pitchFamily="2" charset="2"/>
              <a:buChar char="§"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iniciativa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Plaza Viva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generó la actual legislación sobre </a:t>
            </a:r>
            <a:r>
              <a:rPr lang="es-ES_tradnl" sz="2400" i="1" dirty="0" err="1" smtClean="0">
                <a:latin typeface="Calibri" pitchFamily="34" charset="0"/>
                <a:cs typeface="Calibri" pitchFamily="34" charset="0"/>
              </a:rPr>
              <a:t>parklets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en São Paulo - una intervención urbana temporal, que discute el espacio público y el uso del suelo de forma democrática: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dirty="0" smtClean="0"/>
          </a:p>
        </p:txBody>
      </p:sp>
      <p:pic>
        <p:nvPicPr>
          <p:cNvPr id="6" name="Imagem 5" descr="Parklet_2etapa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2204" y="3884796"/>
            <a:ext cx="3087988" cy="2315991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LA CONSTRUCCIÓN DE LA </a:t>
            </a:r>
            <a:r>
              <a:rPr lang="es-ES_tradnl" sz="2800" b="1" dirty="0" smtClean="0">
                <a:latin typeface="Calibri" pitchFamily="34" charset="0"/>
              </a:rPr>
              <a:t>RED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es-ES_tradnl" sz="2400" dirty="0" smtClean="0"/>
          </a:p>
          <a:p>
            <a:pPr algn="ct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un grupo de personas que se unió para trabajar por el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bien común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mostrar que es posible mejorar las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condiciones de vida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incluso en la mayor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metrópoli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América del Sur: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Nuestra São Paulo.</a:t>
            </a: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dirty="0" smtClean="0"/>
          </a:p>
        </p:txBody>
      </p:sp>
      <p:pic>
        <p:nvPicPr>
          <p:cNvPr id="7" name="Imagem 6" descr="centros_urbanos_2-450x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3929066"/>
            <a:ext cx="4286250" cy="2105025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24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370838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ENCUESTA IBOPE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Todos los años, durante el Día Mundial sin Coche, se lanza la encuesta </a:t>
            </a:r>
            <a:r>
              <a:rPr lang="es-ES_tradnl" sz="2400" dirty="0" err="1" smtClean="0">
                <a:latin typeface="Calibri" pitchFamily="34" charset="0"/>
                <a:cs typeface="Calibri" pitchFamily="34" charset="0"/>
              </a:rPr>
              <a:t>Ibope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sobre el estado de la movilidad en la ciudad de São Paulo. </a:t>
            </a:r>
          </a:p>
          <a:p>
            <a:endParaRPr lang="es-ES_tradnl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450570"/>
            <a:ext cx="3528392" cy="27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96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24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2090918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encuesta muestra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indicadores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de cómo la población vive y siente la cuestión de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movilidad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: tiempo diario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tránsito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opinión sobre la </a:t>
            </a:r>
            <a:r>
              <a:rPr lang="es-ES_tradnl" sz="2400" b="1" dirty="0" err="1" smtClean="0">
                <a:latin typeface="Calibri" pitchFamily="34" charset="0"/>
                <a:cs typeface="Calibri" pitchFamily="34" charset="0"/>
              </a:rPr>
              <a:t>Ciclovía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transporte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que utiliza para ir al trabajo, etc. </a:t>
            </a:r>
          </a:p>
          <a:p>
            <a:pPr>
              <a:buFont typeface="Wingdings" panose="05000000000000000000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Sirve también como una forma de </a:t>
            </a:r>
            <a:r>
              <a:rPr lang="es-ES_tradnl" sz="2400" b="1" dirty="0" smtClean="0">
                <a:latin typeface="Calibri" panose="020F0502020204030204" pitchFamily="34" charset="0"/>
                <a:cs typeface="Calibri" pitchFamily="34" charset="0"/>
              </a:rPr>
              <a:t>seguimiento al gobierno</a:t>
            </a:r>
            <a:r>
              <a:rPr lang="es-ES_tradnl" sz="2400" dirty="0" smtClean="0">
                <a:latin typeface="Calibri" panose="020F0502020204030204" pitchFamily="34" charset="0"/>
                <a:cs typeface="Calibri" pitchFamily="34" charset="0"/>
              </a:rPr>
              <a:t>, a partir del cual es posible ver si la </a:t>
            </a:r>
            <a:r>
              <a:rPr lang="es-ES_tradnl" sz="2400" b="1" dirty="0" smtClean="0">
                <a:latin typeface="Calibri" panose="020F0502020204030204" pitchFamily="34" charset="0"/>
                <a:cs typeface="Calibri" pitchFamily="34" charset="0"/>
              </a:rPr>
              <a:t>situación del tránsito </a:t>
            </a:r>
            <a:r>
              <a:rPr lang="es-ES_tradnl" sz="2400" dirty="0" smtClean="0">
                <a:latin typeface="Calibri" panose="020F0502020204030204" pitchFamily="34" charset="0"/>
                <a:cs typeface="Calibri" pitchFamily="34" charset="0"/>
              </a:rPr>
              <a:t>está mejorando o no. </a:t>
            </a:r>
            <a:endParaRPr lang="es-ES_tradnl" sz="2400" dirty="0" smtClean="0">
              <a:latin typeface="Calibri" panose="020F0502020204030204" pitchFamily="34" charset="0"/>
            </a:endParaRPr>
          </a:p>
          <a:p>
            <a:endParaRPr lang="es-ES_tradnl" dirty="0" smtClean="0"/>
          </a:p>
        </p:txBody>
      </p:sp>
      <p:sp>
        <p:nvSpPr>
          <p:cNvPr id="6" name="CaixaDeTexto 5"/>
          <p:cNvSpPr txBox="1"/>
          <p:nvPr/>
        </p:nvSpPr>
        <p:spPr>
          <a:xfrm>
            <a:off x="5004048" y="98072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ENCUESTA IBOPE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</p:txBody>
      </p:sp>
    </p:spTree>
    <p:extLst>
      <p:ext uri="{BB962C8B-B14F-4D97-AF65-F5344CB8AC3E}">
        <p14:creationId xmlns:p14="http://schemas.microsoft.com/office/powerpoint/2010/main" xmlns="" val="9034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ENCUESTA IBOPE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</p:txBody>
      </p:sp>
      <p:pic>
        <p:nvPicPr>
          <p:cNvPr id="1024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38015"/>
            <a:ext cx="1903611" cy="117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9" y="2204864"/>
            <a:ext cx="587231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0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ENCUESTA IBOPE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38015"/>
            <a:ext cx="1903611" cy="117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90093"/>
            <a:ext cx="5278152" cy="39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6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ENCUESTA IBOPE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38015"/>
            <a:ext cx="1903611" cy="117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04864"/>
            <a:ext cx="5230521" cy="395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49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</a:rPr>
              <a:t>ENCUESTA IBOPE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800" dirty="0" smtClean="0">
              <a:latin typeface="Cambria" pitchFamily="18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38015"/>
            <a:ext cx="1903611" cy="117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ob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0190" y="2169569"/>
            <a:ext cx="5468114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47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PLAN DE MOVILIDAD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Red Nuestra São Paulo promovió en 2010, junto con la Cámara Municipal de São Paulo, una serie de seminarios con el tema “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Movilidad y Transporte Sostenibles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”.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Objetivo: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construir una agenda que involucrara a la sociedad civil y al poder público en el abordaje de los retos de la movilidad de São Paulo.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Método: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 partir de la evaluación de los indicadores técnicos, de la relación entre transporte y salud y de las propuestas relacionadas con los presupuestos municipales 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y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estaduales. </a:t>
            </a:r>
          </a:p>
          <a:p>
            <a:endParaRPr lang="es-ES_tradnl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38015"/>
            <a:ext cx="1903611" cy="117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24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98830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PLAN DE MOVILIDAD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Propuesta: incentivar la creación de un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Plan Municipal de Movilidad y Transporte Sostenibles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la ciudad de São Paulo. </a:t>
            </a:r>
          </a:p>
          <a:p>
            <a:pPr>
              <a:buFont typeface="Wingdings" pitchFamily="2" charset="2"/>
              <a:buChar char="§"/>
            </a:pPr>
            <a:endParaRPr lang="es-ES_tradnl" b="1" dirty="0" smtClean="0"/>
          </a:p>
        </p:txBody>
      </p:sp>
      <p:pic>
        <p:nvPicPr>
          <p:cNvPr id="7" name="Imagem 6" descr="Ze-Carlos-Barretta_C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3" y="3563275"/>
            <a:ext cx="4032448" cy="2674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24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26822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PLAN DE MOVILIDAD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Priorización del peatón, del transporte público y la construcción de </a:t>
            </a:r>
            <a:r>
              <a:rPr lang="es-ES_tradnl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ciclovías</a:t>
            </a:r>
            <a:r>
              <a:rPr lang="es-ES_tradn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es-ES_tradnl" b="1" dirty="0" smtClean="0">
              <a:latin typeface="Calibri" panose="020F0502020204030204" pitchFamily="34" charset="0"/>
            </a:endParaRPr>
          </a:p>
        </p:txBody>
      </p:sp>
      <p:pic>
        <p:nvPicPr>
          <p:cNvPr id="6" name="Imagem 5" descr="IMG_97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992" y="3201134"/>
            <a:ext cx="4446256" cy="2964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24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370838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PLAN DE MOVILIDAD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El</a:t>
            </a:r>
            <a:r>
              <a:rPr lang="es-ES_tradn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Plan de Movilidad Sostenible, desarrollado por la Red Nuestra São Paulo, inspiró los cambios que </a:t>
            </a:r>
            <a:r>
              <a:rPr lang="es-ES_tradnl" sz="2400" dirty="0" smtClean="0">
                <a:latin typeface="Calibri" panose="020F0502020204030204" pitchFamily="34" charset="0"/>
              </a:rPr>
              <a:t>se están promoviendo en </a:t>
            </a:r>
            <a:r>
              <a:rPr lang="es-ES_tradn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São Paulo. </a:t>
            </a:r>
            <a:endParaRPr lang="es-ES_tradnl" sz="2400" b="1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b="1" dirty="0" smtClean="0"/>
          </a:p>
        </p:txBody>
      </p:sp>
      <p:pic>
        <p:nvPicPr>
          <p:cNvPr id="7" name="Imagem 6" descr="3969912627_0bdc3a0652_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655284"/>
            <a:ext cx="3442704" cy="2582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307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LA CONSTRUCCIÓN DE LA RED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es-ES_tradnl" sz="2400" dirty="0" smtClean="0"/>
          </a:p>
          <a:p>
            <a:pPr algn="ct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Objetivo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la Red Nuestra São Paulo fue construida para que fuera posible crear una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fuerza política social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que viabilizara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mejorías en las ciudades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endParaRPr lang="es-ES_tradnl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848" y="3861048"/>
            <a:ext cx="7236296" cy="196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0747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82806"/>
            <a:ext cx="7358114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PLAN DE MOVILIDAD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800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 alcaldía de la ciudad pasó a dar más prioridad al transporte público y a la construcción de </a:t>
            </a:r>
            <a:r>
              <a:rPr lang="es-ES_tradnl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ciclovías</a:t>
            </a:r>
            <a:r>
              <a:rPr lang="es-ES_tradn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tanto </a:t>
            </a:r>
            <a:r>
              <a:rPr lang="es-ES_tradnl" sz="24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permantes</a:t>
            </a:r>
            <a:r>
              <a:rPr lang="es-ES_tradnl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como dispuestas para domingos y feriados .</a:t>
            </a:r>
          </a:p>
          <a:p>
            <a:pPr>
              <a:buFont typeface="Wingdings" pitchFamily="2" charset="2"/>
              <a:buChar char="§"/>
            </a:pPr>
            <a:endParaRPr lang="es-ES_tradnl" b="1" dirty="0" smtClean="0"/>
          </a:p>
        </p:txBody>
      </p:sp>
      <p:pic>
        <p:nvPicPr>
          <p:cNvPr id="6" name="Imagem 5" descr="14760709221_8ef58a94dd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647928"/>
            <a:ext cx="3872472" cy="2535259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946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692696"/>
            <a:ext cx="7643867" cy="5286412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LA BATALLA POR EL </a:t>
            </a: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DIESEL LIMPIO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es-ES_tradnl" sz="2400" b="1" dirty="0" smtClean="0"/>
          </a:p>
          <a:p>
            <a:pPr algn="r">
              <a:buNone/>
            </a:pPr>
            <a:endParaRPr lang="es-ES_tradnl" sz="2400" b="1" dirty="0" smtClean="0"/>
          </a:p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Red Nuestra São Paulo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entró en la lucha por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resolución 315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de 2002: una resolución del Consejo Nacional del Medio Ambiente (CONAMA) que determina la obligatoriedad de la venta en las estaciones de servicio:</a:t>
            </a:r>
          </a:p>
          <a:p>
            <a:endParaRPr lang="es-ES_tradnl" sz="2400" dirty="0" smtClean="0"/>
          </a:p>
          <a:p>
            <a:pPr>
              <a:buNone/>
            </a:pPr>
            <a:r>
              <a:rPr lang="es-ES_tradnl" sz="2400" b="1" dirty="0" smtClean="0"/>
              <a:t>             </a:t>
            </a:r>
            <a:r>
              <a:rPr lang="es-ES_tradnl" sz="2400" b="1" dirty="0" smtClean="0">
                <a:latin typeface="Calibri" pitchFamily="34" charset="0"/>
              </a:rPr>
              <a:t>Diesel 10 veces más </a:t>
            </a:r>
          </a:p>
          <a:p>
            <a:pPr>
              <a:buNone/>
            </a:pPr>
            <a:r>
              <a:rPr lang="es-ES_tradnl" sz="2400" b="1" dirty="0" smtClean="0">
                <a:latin typeface="Calibri" pitchFamily="34" charset="0"/>
              </a:rPr>
              <a:t>           limpio </a:t>
            </a:r>
            <a:r>
              <a:rPr lang="es-ES_tradnl" sz="2400" b="1" dirty="0">
                <a:latin typeface="Calibri" pitchFamily="34" charset="0"/>
              </a:rPr>
              <a:t>y</a:t>
            </a:r>
            <a:r>
              <a:rPr lang="es-ES_tradnl" sz="2400" b="1" dirty="0" smtClean="0">
                <a:latin typeface="Calibri" pitchFamily="34" charset="0"/>
              </a:rPr>
              <a:t> menos contaminante. </a:t>
            </a:r>
          </a:p>
          <a:p>
            <a:endParaRPr lang="es-ES_tradnl" sz="2800" dirty="0" smtClean="0"/>
          </a:p>
        </p:txBody>
      </p:sp>
      <p:pic>
        <p:nvPicPr>
          <p:cNvPr id="6" name="Imagem 5" descr="sel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2782" y="4221088"/>
            <a:ext cx="2065432" cy="2065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2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928671"/>
            <a:ext cx="7643867" cy="5286412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LA BATALLA POR EL </a:t>
            </a:r>
          </a:p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DIESEL LIMPIO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es-ES_tradnl" sz="2400" b="1" dirty="0" smtClean="0"/>
          </a:p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azufre, sustancia altamente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cancerígena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es responsable por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muerte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de tres mil personas al año solo en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capital paulista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resolución del </a:t>
            </a:r>
            <a:r>
              <a:rPr lang="es-ES_tradnl" sz="2400" dirty="0" err="1" smtClean="0">
                <a:latin typeface="Calibri" pitchFamily="34" charset="0"/>
                <a:cs typeface="Calibri" pitchFamily="34" charset="0"/>
              </a:rPr>
              <a:t>Conamapedía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una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brusca reducción</a:t>
            </a:r>
            <a:br>
              <a:rPr lang="es-ES_tradnl" sz="2400" b="1" dirty="0" smtClean="0">
                <a:latin typeface="Calibri" pitchFamily="34" charset="0"/>
                <a:cs typeface="Calibri" pitchFamily="34" charset="0"/>
              </a:rPr>
            </a:b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de esta sustancia y fue</a:t>
            </a:r>
            <a:br>
              <a:rPr lang="es-ES_tradnl" sz="2400" dirty="0" smtClean="0">
                <a:latin typeface="Calibri" pitchFamily="34" charset="0"/>
                <a:cs typeface="Calibri" pitchFamily="34" charset="0"/>
              </a:rPr>
            </a:b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ignorada durante cinco años por</a:t>
            </a:r>
            <a:br>
              <a:rPr lang="es-ES_tradnl" sz="2400" dirty="0" smtClean="0">
                <a:latin typeface="Calibri" pitchFamily="34" charset="0"/>
                <a:cs typeface="Calibri" pitchFamily="34" charset="0"/>
              </a:rPr>
            </a:b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los principales responsables.</a:t>
            </a:r>
          </a:p>
          <a:p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sz="2800" dirty="0" smtClean="0"/>
          </a:p>
        </p:txBody>
      </p:sp>
      <p:pic>
        <p:nvPicPr>
          <p:cNvPr id="7" name="Imagem 6" descr="CC- Flicker-MiltonJung-05122014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043895"/>
            <a:ext cx="2828545" cy="212140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946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908720"/>
            <a:ext cx="7643867" cy="5286412"/>
          </a:xfrm>
        </p:spPr>
        <p:txBody>
          <a:bodyPr/>
          <a:lstStyle/>
          <a:p>
            <a:pPr algn="r">
              <a:buNone/>
            </a:pPr>
            <a:r>
              <a:rPr lang="es-ES" sz="2800" b="1" dirty="0" smtClean="0">
                <a:latin typeface="Calibri" pitchFamily="34" charset="0"/>
              </a:rPr>
              <a:t>LA BATALLA POR EL </a:t>
            </a:r>
          </a:p>
          <a:p>
            <a:pPr algn="r">
              <a:buNone/>
            </a:pPr>
            <a:r>
              <a:rPr lang="es-ES" sz="2800" b="1" dirty="0" smtClean="0">
                <a:latin typeface="Calibri" pitchFamily="34" charset="0"/>
              </a:rPr>
              <a:t>DIESEL LIMPIO </a:t>
            </a:r>
            <a:r>
              <a:rPr lang="es-ES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" sz="2800" b="1" dirty="0" smtClean="0">
              <a:latin typeface="Cambria" pitchFamily="18" charset="0"/>
            </a:endParaRPr>
          </a:p>
          <a:p>
            <a:pPr algn="r">
              <a:buNone/>
            </a:pPr>
            <a:endParaRPr lang="es-ES" sz="2400" b="1" dirty="0" smtClean="0"/>
          </a:p>
          <a:p>
            <a:pPr algn="r">
              <a:buNone/>
            </a:pPr>
            <a:endParaRPr lang="es-ES" sz="2400" b="1" dirty="0" smtClean="0"/>
          </a:p>
          <a:p>
            <a:r>
              <a:rPr lang="es-ES" sz="2400" dirty="0" smtClean="0">
                <a:latin typeface="Calibri" pitchFamily="34" charset="0"/>
                <a:cs typeface="Calibri" pitchFamily="34" charset="0"/>
              </a:rPr>
              <a:t>Esta resolución solo pasó a ser </a:t>
            </a:r>
            <a:r>
              <a:rPr lang="es-ES" sz="2400" b="1" dirty="0" smtClean="0">
                <a:latin typeface="Calibri" pitchFamily="34" charset="0"/>
                <a:cs typeface="Calibri" pitchFamily="34" charset="0"/>
              </a:rPr>
              <a:t>cumplida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por la </a:t>
            </a:r>
            <a:r>
              <a:rPr lang="es-ES" sz="2400" b="1" dirty="0" smtClean="0">
                <a:latin typeface="Calibri" pitchFamily="34" charset="0"/>
                <a:cs typeface="Calibri" pitchFamily="34" charset="0"/>
              </a:rPr>
              <a:t>Petrobrás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 y por la </a:t>
            </a:r>
            <a:r>
              <a:rPr lang="es-ES" sz="2400" b="1" dirty="0" smtClean="0">
                <a:latin typeface="Calibri" pitchFamily="34" charset="0"/>
                <a:cs typeface="Calibri" pitchFamily="34" charset="0"/>
              </a:rPr>
              <a:t>industria automotriz </a:t>
            </a:r>
            <a:r>
              <a:rPr lang="es-ES" sz="2400" dirty="0" smtClean="0">
                <a:latin typeface="Calibri" pitchFamily="34" charset="0"/>
                <a:cs typeface="Calibri" pitchFamily="34" charset="0"/>
              </a:rPr>
              <a:t>tras una intensa movilización liderada por la </a:t>
            </a:r>
            <a:r>
              <a:rPr lang="es-ES" sz="2400" b="1" dirty="0" smtClean="0">
                <a:latin typeface="Calibri" pitchFamily="34" charset="0"/>
                <a:cs typeface="Calibri" pitchFamily="34" charset="0"/>
              </a:rPr>
              <a:t>Red Nuestra São Paulo.</a:t>
            </a:r>
          </a:p>
          <a:p>
            <a:pPr>
              <a:buNone/>
            </a:pPr>
            <a:endParaRPr lang="es-ES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sel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077072"/>
            <a:ext cx="2158198" cy="2158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41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IRBEM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endParaRPr lang="es-ES_tradnl" sz="2400" b="1" dirty="0" smtClean="0"/>
          </a:p>
          <a:p>
            <a:pPr marL="0" indent="0">
              <a:buNone/>
            </a:pPr>
            <a:endParaRPr lang="es-ES_tradnl" sz="2400" b="1" dirty="0" smtClean="0"/>
          </a:p>
          <a:p>
            <a:pPr marL="0" indent="0">
              <a:buNone/>
            </a:pPr>
            <a:endParaRPr lang="es-ES_tradnl" sz="2400" b="1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anose="020F0502020204030204" pitchFamily="34" charset="0"/>
              </a:rPr>
              <a:t>Encuesta </a:t>
            </a:r>
            <a:r>
              <a:rPr lang="es-ES_tradnl" sz="2400" dirty="0" smtClean="0">
                <a:latin typeface="Calibri" panose="020F0502020204030204" pitchFamily="34" charset="0"/>
              </a:rPr>
              <a:t>que monitorea 169 </a:t>
            </a:r>
            <a:r>
              <a:rPr lang="es-ES_tradnl" sz="2400" b="1" dirty="0" smtClean="0">
                <a:latin typeface="Calibri" panose="020F0502020204030204" pitchFamily="34" charset="0"/>
              </a:rPr>
              <a:t>indicadores</a:t>
            </a:r>
            <a:r>
              <a:rPr lang="es-ES_tradnl" sz="2400" dirty="0" smtClean="0">
                <a:latin typeface="Calibri" panose="020F0502020204030204" pitchFamily="34" charset="0"/>
              </a:rPr>
              <a:t>, en 25 áreas relacionadas con la </a:t>
            </a:r>
            <a:r>
              <a:rPr lang="es-ES_tradnl" sz="2400" b="1" dirty="0" smtClean="0">
                <a:latin typeface="Calibri" panose="020F0502020204030204" pitchFamily="34" charset="0"/>
              </a:rPr>
              <a:t>calidad de vida </a:t>
            </a:r>
            <a:r>
              <a:rPr lang="es-ES_tradnl" sz="2400" dirty="0" smtClean="0">
                <a:latin typeface="Calibri" panose="020F0502020204030204" pitchFamily="34" charset="0"/>
              </a:rPr>
              <a:t>en São Paulo. </a:t>
            </a:r>
            <a:endParaRPr lang="es-ES_tradnl" sz="2400" dirty="0">
              <a:latin typeface="Calibri" panose="020F0502020204030204" pitchFamily="34" charset="0"/>
            </a:endParaRPr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4714884"/>
            <a:ext cx="6939651" cy="1214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41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IRBEM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endParaRPr lang="es-ES_tradnl" sz="24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s-ES_tradnl" sz="2400" dirty="0" smtClean="0">
                <a:latin typeface="Calibri" panose="020F0502020204030204" pitchFamily="34" charset="0"/>
              </a:rPr>
              <a:t>Cómo se construyó: </a:t>
            </a:r>
          </a:p>
          <a:p>
            <a:pPr marL="0" indent="0" algn="ctr">
              <a:buNone/>
            </a:pPr>
            <a:endParaRPr lang="es-ES_tradnl" sz="2400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anose="020F0502020204030204" pitchFamily="34" charset="0"/>
                <a:cs typeface="Calibri" pitchFamily="34" charset="0"/>
              </a:rPr>
              <a:t>Grupos de trabajo </a:t>
            </a:r>
            <a:r>
              <a:rPr lang="es-ES_tradnl" sz="2400" dirty="0" smtClean="0">
                <a:latin typeface="Calibri" panose="020F0502020204030204" pitchFamily="34" charset="0"/>
                <a:cs typeface="Calibri" pitchFamily="34" charset="0"/>
              </a:rPr>
              <a:t>seleccionaron una serie de ítems en </a:t>
            </a:r>
            <a:r>
              <a:rPr lang="es-ES_tradnl" sz="2400" b="1" dirty="0" smtClean="0">
                <a:latin typeface="Calibri" panose="020F0502020204030204" pitchFamily="34" charset="0"/>
                <a:cs typeface="Calibri" pitchFamily="34" charset="0"/>
              </a:rPr>
              <a:t>25 áreas </a:t>
            </a:r>
            <a:r>
              <a:rPr lang="es-ES_tradnl" sz="2400" dirty="0" smtClean="0">
                <a:latin typeface="Calibri" panose="020F0502020204030204" pitchFamily="34" charset="0"/>
                <a:cs typeface="Calibri" pitchFamily="34" charset="0"/>
              </a:rPr>
              <a:t>referentes a la </a:t>
            </a:r>
            <a:r>
              <a:rPr lang="es-ES_tradnl" sz="2400" b="1" dirty="0" smtClean="0">
                <a:latin typeface="Calibri" panose="020F0502020204030204" pitchFamily="34" charset="0"/>
                <a:cs typeface="Calibri" pitchFamily="34" charset="0"/>
              </a:rPr>
              <a:t>calidad de vida</a:t>
            </a:r>
            <a:r>
              <a:rPr lang="es-ES_tradnl" sz="2400" dirty="0" smtClean="0">
                <a:latin typeface="Calibri" panose="020F0502020204030204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  <a:cs typeface="Calibri" pitchFamily="34" charset="0"/>
              </a:rPr>
              <a:t>Se preguntó a la población, en una </a:t>
            </a:r>
            <a:r>
              <a:rPr lang="es-ES_tradnl" sz="2400" b="1" dirty="0" smtClean="0">
                <a:latin typeface="Calibri" panose="020F0502020204030204" pitchFamily="34" charset="0"/>
                <a:cs typeface="Calibri" pitchFamily="34" charset="0"/>
              </a:rPr>
              <a:t>consulta pública</a:t>
            </a:r>
            <a:r>
              <a:rPr lang="es-ES_tradnl" sz="2400" dirty="0" smtClean="0">
                <a:latin typeface="Calibri" panose="020F0502020204030204" pitchFamily="34" charset="0"/>
                <a:cs typeface="Calibri" pitchFamily="34" charset="0"/>
              </a:rPr>
              <a:t>, cuáles eran los ítems más importantes en cada área.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  <a:cs typeface="Calibri" pitchFamily="34" charset="0"/>
              </a:rPr>
              <a:t>Así se seleccionaron los </a:t>
            </a:r>
            <a:r>
              <a:rPr lang="es-ES_tradnl" sz="2400" b="1" dirty="0" smtClean="0">
                <a:latin typeface="Calibri" panose="020F0502020204030204" pitchFamily="34" charset="0"/>
                <a:cs typeface="Calibri" pitchFamily="34" charset="0"/>
              </a:rPr>
              <a:t>169 indicadores</a:t>
            </a:r>
            <a:r>
              <a:rPr lang="es-ES_tradnl" sz="2400" dirty="0" smtClean="0">
                <a:latin typeface="Calibri" panose="020F0502020204030204" pitchFamily="34" charset="0"/>
                <a:cs typeface="Calibri" pitchFamily="34" charset="0"/>
              </a:rPr>
              <a:t>. </a:t>
            </a:r>
          </a:p>
          <a:p>
            <a:pPr marL="0" indent="0">
              <a:buNone/>
            </a:pPr>
            <a:r>
              <a:rPr lang="es-ES_tradnl" sz="2400" dirty="0" smtClean="0">
                <a:latin typeface="Cambria" pitchFamily="18" charset="0"/>
              </a:rPr>
              <a:t> </a:t>
            </a:r>
            <a:endParaRPr lang="es-ES_tradnl" sz="2400" dirty="0">
              <a:latin typeface="Cambria" pitchFamily="18" charset="0"/>
            </a:endParaRPr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4878857"/>
            <a:ext cx="6939651" cy="12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60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41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IRBEM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endParaRPr lang="es-ES_tradnl" sz="2400" b="1" dirty="0" smtClean="0"/>
          </a:p>
          <a:p>
            <a:endParaRPr lang="es-ES_tradnl" sz="2400" b="1" dirty="0" smtClean="0"/>
          </a:p>
          <a:p>
            <a:pPr marL="0" indent="0">
              <a:buNone/>
            </a:pPr>
            <a:endParaRPr lang="es-ES_tradnl" sz="2400" b="1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Todos los años, </a:t>
            </a:r>
            <a:r>
              <a:rPr lang="es-ES_tradnl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Ibope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va a campo para verificar el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nivel de satisfacción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la población con los ítems elegidos en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consulta pública como los más importantes para su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bienestar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s-ES_tradnl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4878857"/>
            <a:ext cx="6939651" cy="12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13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41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1083376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IRBEM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endParaRPr lang="es-ES_tradnl" sz="2400" b="1" dirty="0" smtClean="0"/>
          </a:p>
          <a:p>
            <a:pPr>
              <a:buNone/>
            </a:pPr>
            <a:endParaRPr lang="es-ES_tradnl" sz="2400" b="1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La encuesta </a:t>
            </a:r>
            <a:r>
              <a:rPr lang="es-ES_tradnl" sz="2400" b="1" dirty="0" smtClean="0">
                <a:latin typeface="Calibri" panose="020F0502020204030204" pitchFamily="34" charset="0"/>
              </a:rPr>
              <a:t>IRBEM</a:t>
            </a:r>
            <a:r>
              <a:rPr lang="es-ES_tradnl" sz="2400" dirty="0" smtClean="0">
                <a:latin typeface="Calibri" panose="020F0502020204030204" pitchFamily="34" charset="0"/>
              </a:rPr>
              <a:t> provee </a:t>
            </a:r>
            <a:r>
              <a:rPr lang="es-ES_tradnl" sz="2400" b="1" dirty="0" smtClean="0">
                <a:latin typeface="Calibri" panose="020F0502020204030204" pitchFamily="34" charset="0"/>
              </a:rPr>
              <a:t>datos e indicadores </a:t>
            </a:r>
            <a:r>
              <a:rPr lang="es-ES_tradnl" sz="2400" dirty="0" smtClean="0">
                <a:latin typeface="Calibri" panose="020F0502020204030204" pitchFamily="34" charset="0"/>
              </a:rPr>
              <a:t>reales sobre el municipio de </a:t>
            </a:r>
            <a:r>
              <a:rPr lang="es-ES_tradnl" sz="2400" b="1" dirty="0" smtClean="0">
                <a:latin typeface="Calibri" panose="020F0502020204030204" pitchFamily="34" charset="0"/>
              </a:rPr>
              <a:t>São Paulo</a:t>
            </a:r>
            <a:r>
              <a:rPr lang="es-ES_tradnl" sz="2400" dirty="0" smtClean="0">
                <a:latin typeface="Calibri" panose="020F0502020204030204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Con ellos, la </a:t>
            </a:r>
            <a:r>
              <a:rPr lang="es-ES_tradnl" sz="2400" b="1" dirty="0" smtClean="0">
                <a:latin typeface="Calibri" panose="020F0502020204030204" pitchFamily="34" charset="0"/>
              </a:rPr>
              <a:t>población </a:t>
            </a:r>
            <a:r>
              <a:rPr lang="es-ES_tradnl" sz="2400" dirty="0" smtClean="0">
                <a:latin typeface="Calibri" panose="020F0502020204030204" pitchFamily="34" charset="0"/>
              </a:rPr>
              <a:t>puede exigir mejor a sus gestores;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anose="020F0502020204030204" pitchFamily="34" charset="0"/>
              </a:rPr>
              <a:t>Y las </a:t>
            </a:r>
            <a:r>
              <a:rPr lang="es-ES_tradnl" sz="2400" b="1" dirty="0" smtClean="0">
                <a:latin typeface="Calibri" panose="020F0502020204030204" pitchFamily="34" charset="0"/>
              </a:rPr>
              <a:t>empresas</a:t>
            </a:r>
            <a:r>
              <a:rPr lang="es-ES_tradnl" sz="2400" dirty="0" smtClean="0">
                <a:latin typeface="Calibri" panose="020F0502020204030204" pitchFamily="34" charset="0"/>
              </a:rPr>
              <a:t> y organizaciones de la </a:t>
            </a:r>
            <a:r>
              <a:rPr lang="es-ES_tradnl" sz="2400" b="1" dirty="0" smtClean="0">
                <a:latin typeface="Calibri" panose="020F0502020204030204" pitchFamily="34" charset="0"/>
              </a:rPr>
              <a:t>sociedad civil </a:t>
            </a:r>
            <a:r>
              <a:rPr lang="es-ES_tradnl" sz="2400" dirty="0" smtClean="0">
                <a:latin typeface="Calibri" panose="020F0502020204030204" pitchFamily="34" charset="0"/>
              </a:rPr>
              <a:t>pueden proponer e impulsar cambios.</a:t>
            </a:r>
          </a:p>
          <a:p>
            <a:pPr>
              <a:buFontTx/>
              <a:buNone/>
            </a:pPr>
            <a:endParaRPr lang="es-ES_tradnl" sz="2800" dirty="0" smtClean="0"/>
          </a:p>
          <a:p>
            <a:pPr>
              <a:buFontTx/>
              <a:buNone/>
            </a:pPr>
            <a:endParaRPr lang="es-ES_tradnl" sz="2800" dirty="0" smtClean="0"/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4878857"/>
            <a:ext cx="6939651" cy="1214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41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IRBEM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endParaRPr lang="es-ES_tradnl" sz="2400" b="1" dirty="0" smtClean="0"/>
          </a:p>
          <a:p>
            <a:pPr>
              <a:buNone/>
            </a:pPr>
            <a:endParaRPr lang="es-ES_tradnl" sz="2400" b="1" dirty="0" smtClean="0"/>
          </a:p>
          <a:p>
            <a:pPr>
              <a:buNone/>
            </a:pPr>
            <a:endParaRPr lang="es-ES_tradnl" sz="2400" b="1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encuesta IRBEM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provee un profundo diagnóstico de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São Paulo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y contribuye para el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conocimiento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y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comprensión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las cuestiones consideradas importantes por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población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Tx/>
              <a:buNone/>
            </a:pPr>
            <a:endParaRPr lang="es-ES_tradnl" sz="2800" dirty="0" smtClean="0"/>
          </a:p>
          <a:p>
            <a:pPr>
              <a:buFontTx/>
              <a:buNone/>
            </a:pPr>
            <a:endParaRPr lang="es-ES_tradnl" sz="2800" dirty="0" smtClean="0"/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4878857"/>
            <a:ext cx="6939651" cy="1214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41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1083376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IRBEM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libri" pitchFamily="34" charset="0"/>
            </a:endParaRPr>
          </a:p>
          <a:p>
            <a:endParaRPr lang="es-ES_tradnl" sz="2400" b="1" dirty="0" smtClean="0"/>
          </a:p>
          <a:p>
            <a:pPr>
              <a:buNone/>
            </a:pPr>
            <a:endParaRPr lang="es-ES_tradnl" sz="2400" b="1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objetivo del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IRBEM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 dar el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máximo de transparencia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y divulgación de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todos los datos posibles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sobre el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municipio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Con los indicadores es posible saber si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calidad de vida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está mejorando o empeorando y dónde es necesario mejorar. 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es-ES_tradnl" sz="2800" dirty="0" smtClean="0"/>
          </a:p>
          <a:p>
            <a:pPr>
              <a:buFontTx/>
              <a:buNone/>
            </a:pPr>
            <a:endParaRPr lang="es-ES_tradnl" sz="2800" dirty="0" smtClean="0"/>
          </a:p>
        </p:txBody>
      </p:sp>
      <p:pic>
        <p:nvPicPr>
          <p:cNvPr id="7" name="Imagem 6" descr="topo_s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4950865"/>
            <a:ext cx="6939651" cy="1214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010798"/>
            <a:ext cx="770478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LA CONSTRUCCIÓN DE LA RED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es-ES_tradnl" sz="2400" dirty="0" smtClean="0"/>
          </a:p>
          <a:p>
            <a:pPr>
              <a:buFontTx/>
              <a:buNone/>
            </a:pPr>
            <a:endParaRPr lang="es-ES_tradnl" sz="2400" dirty="0" smtClean="0"/>
          </a:p>
          <a:p>
            <a:pPr>
              <a:buFontTx/>
              <a:buNone/>
            </a:pPr>
            <a:r>
              <a:rPr lang="es-ES_tradnl" sz="2400" dirty="0" smtClean="0"/>
              <a:t>L</a:t>
            </a:r>
            <a:r>
              <a:rPr lang="es-ES_tradnl" sz="2400" dirty="0" smtClean="0">
                <a:latin typeface="Calibri" pitchFamily="34" charset="0"/>
              </a:rPr>
              <a:t>a Red Nuestra São Paulo nació para:</a:t>
            </a:r>
          </a:p>
          <a:p>
            <a:pPr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promover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justicia social;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>
                <a:latin typeface="Calibri" pitchFamily="34" charset="0"/>
                <a:cs typeface="Calibri" pitchFamily="34" charset="0"/>
              </a:rPr>
              <a:t>h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acer seguimiento a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gobiernos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y ayudarlos a funcionar;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mejorar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sistema político y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servicios prestados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 la sociedad;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contribuir para mejorar la calidad de vida en las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ciudades  brasileñas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donde vive cerca del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85%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de la población.</a:t>
            </a:r>
          </a:p>
          <a:p>
            <a:pPr>
              <a:buNone/>
            </a:pPr>
            <a:endParaRPr lang="es-ES_tradnl" sz="2400" dirty="0" smtClean="0"/>
          </a:p>
          <a:p>
            <a:pPr>
              <a:buNone/>
            </a:pPr>
            <a:endParaRPr lang="es-ES_tradnl" dirty="0" smtClean="0"/>
          </a:p>
        </p:txBody>
      </p:sp>
      <p:pic>
        <p:nvPicPr>
          <p:cNvPr id="307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41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590" y="736865"/>
            <a:ext cx="1905468" cy="11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9" name="Imagem 8" descr="ob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6531" y="2107087"/>
            <a:ext cx="7001853" cy="40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468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590" y="736865"/>
            <a:ext cx="1905468" cy="11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02568"/>
            <a:ext cx="7056784" cy="40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09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590" y="736865"/>
            <a:ext cx="1905468" cy="11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ob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4637" y="2276872"/>
            <a:ext cx="6963747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98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714347" y="857232"/>
            <a:ext cx="7643867" cy="5441968"/>
          </a:xfrm>
        </p:spPr>
        <p:txBody>
          <a:bodyPr/>
          <a:lstStyle/>
          <a:p>
            <a:pPr algn="r">
              <a:buNone/>
            </a:pPr>
            <a:r>
              <a:rPr lang="pt-BR" sz="2800" b="1" dirty="0" smtClean="0">
                <a:latin typeface="Calibri" pitchFamily="34" charset="0"/>
              </a:rPr>
              <a:t>IRBEM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2800" dirty="0" smtClean="0"/>
          </a:p>
          <a:p>
            <a:pPr>
              <a:buFontTx/>
              <a:buNone/>
            </a:pPr>
            <a:endParaRPr lang="pt-BR" sz="2800" dirty="0" smtClean="0"/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590" y="736865"/>
            <a:ext cx="1905468" cy="11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ob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7892" y="2116614"/>
            <a:ext cx="6868484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5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41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6388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MAPA DE LA DESIGUALDAD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>
              <a:buNone/>
            </a:pPr>
            <a:endParaRPr lang="es-ES_tradnl" sz="2400" b="1" dirty="0" smtClean="0"/>
          </a:p>
          <a:p>
            <a:pPr>
              <a:buNone/>
            </a:pPr>
            <a:endParaRPr lang="es-ES_tradnl" sz="2400" b="1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El Mapa de la Desigualdad fue otra importante herramienta desarrollada por la Red Nuestra São Paulo.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Él indica el nivel de la desigualdad entre las regiones más ricas y más pobres de la ciudad.</a:t>
            </a:r>
          </a:p>
          <a:p>
            <a:pPr>
              <a:buNone/>
            </a:pPr>
            <a:endParaRPr lang="es-ES_tradnl" sz="2400" b="1" dirty="0" smtClean="0"/>
          </a:p>
          <a:p>
            <a:pPr>
              <a:buNone/>
            </a:pPr>
            <a:endParaRPr lang="es-ES_tradnl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Tx/>
              <a:buNone/>
            </a:pPr>
            <a:endParaRPr lang="es-ES_tradnl" sz="2800" dirty="0" smtClean="0"/>
          </a:p>
        </p:txBody>
      </p:sp>
      <p:pic>
        <p:nvPicPr>
          <p:cNvPr id="6" name="Imagem 5" descr="mapa_desigualdad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665" y="2275890"/>
            <a:ext cx="2790231" cy="3889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7413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635896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MAPA DE LA DESIGUALDAD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endParaRPr lang="es-ES_tradnl" sz="2400" b="1" dirty="0" smtClean="0"/>
          </a:p>
          <a:p>
            <a:pPr>
              <a:buNone/>
            </a:pPr>
            <a:endParaRPr lang="es-ES_tradnl" sz="2400" b="1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También señala en cuáles subalcaldías (32) y distritos (96) los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indicadores están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en cero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o sea, dónde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 existen equipamientos y servicios públicos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considerados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importantes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para la calidad de vida.</a:t>
            </a:r>
            <a:endParaRPr lang="es-ES_tradnl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mapa_desigualdad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061" y="2204864"/>
            <a:ext cx="2892843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>
                <a:latin typeface="Calibri" pitchFamily="34" charset="0"/>
              </a:rPr>
              <a:t>MAPA DE LA DESIGUALDAD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36866"/>
            <a:ext cx="1584176" cy="9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112430"/>
            <a:ext cx="6336704" cy="41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641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>
                <a:latin typeface="Calibri" pitchFamily="34" charset="0"/>
              </a:rPr>
              <a:t>MAPA DE LA DESIGUALDAD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36866"/>
            <a:ext cx="1584176" cy="9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2132856"/>
            <a:ext cx="63722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99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414" name="Espaço Reservado para Conteúdo 2"/>
          <p:cNvSpPr>
            <a:spLocks noGrp="1"/>
          </p:cNvSpPr>
          <p:nvPr>
            <p:ph idx="1"/>
          </p:nvPr>
        </p:nvSpPr>
        <p:spPr>
          <a:xfrm>
            <a:off x="3571868" y="857232"/>
            <a:ext cx="4786346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>
                <a:latin typeface="Calibri" pitchFamily="34" charset="0"/>
              </a:rPr>
              <a:t>MAPA DE LA DESIGUALDAD </a:t>
            </a:r>
            <a:r>
              <a:rPr lang="pt-BR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pt-BR" sz="2800" b="1" dirty="0" smtClean="0">
              <a:latin typeface="Cambria" pitchFamily="18" charset="0"/>
            </a:endParaRPr>
          </a:p>
          <a:p>
            <a:endParaRPr lang="pt-BR" sz="2400" b="1" dirty="0" smtClean="0"/>
          </a:p>
          <a:p>
            <a:pPr>
              <a:buNone/>
            </a:pPr>
            <a:endParaRPr lang="pt-BR" sz="2400" b="1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735462"/>
            <a:ext cx="6707708" cy="4509985"/>
          </a:xfrm>
          <a:prstGeom prst="rect">
            <a:avLst/>
          </a:prstGeom>
        </p:spPr>
      </p:pic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36866"/>
            <a:ext cx="1584176" cy="9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915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74" y="1124744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LEY DEL PROGRAMA DE METAS 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400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Enmienda a la Constitución del Municipio de São Paulo</a:t>
            </a:r>
          </a:p>
          <a:p>
            <a:pPr>
              <a:buNone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Una iniciativa osada y que cambió radicalmente la forma como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gestores públicos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encaran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administración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de la ciudad de São Paulo.  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 inspiró a decenas de ciudades brasileñas y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latinoamericanas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None/>
            </a:pPr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LA CONSTRUCCIÓN DE LA RED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es-ES_tradnl" sz="2400" dirty="0" smtClean="0"/>
          </a:p>
          <a:p>
            <a:pPr algn="ctr">
              <a:buFontTx/>
              <a:buNone/>
            </a:pPr>
            <a:endParaRPr lang="es-ES_tradnl" sz="2400" dirty="0" smtClean="0">
              <a:latin typeface="Calibri" pitchFamily="34" charset="0"/>
            </a:endParaRPr>
          </a:p>
          <a:p>
            <a:pPr algn="ctr">
              <a:buFontTx/>
              <a:buNone/>
            </a:pPr>
            <a:endParaRPr lang="es-ES_tradnl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Mostrar que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 posible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construir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ciudades más justas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socialmente, ambientalmente, económicamente, culturalmente 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y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políticamente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sostenibles.</a:t>
            </a: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Promover el desarrollo sostenible del país.</a:t>
            </a:r>
            <a:endParaRPr lang="es-ES_tradnl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27392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LEY DEL PROGRAMA DE METAS 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es-ES_tradnl" sz="2400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>
                <a:latin typeface="Calibri" pitchFamily="34" charset="0"/>
                <a:cs typeface="Calibri" pitchFamily="34" charset="0"/>
              </a:rPr>
              <a:t>E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 objetivo era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garantizar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por ley, 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compromiso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de los alcaldes para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elaboración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y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cumplimiento de un programa de metas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posibilitar a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sociedad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el seguimiento de la gestión y la exigencia de las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promesas de campaña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 </a:t>
            </a:r>
            <a:endParaRPr lang="es-ES_tradnl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11368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LEY DEL PROGRAMA DE METAS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 Ley del Plan de Metas fue presentada en 2007 y aprobada el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18 de febrero de 2008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en una sesión histórica, en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Cámara Municipal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es-ES_tradnl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614876"/>
            <a:ext cx="5544616" cy="2622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LEY DEL PROGRAMA DE METAS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aprobación contó con l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os votos de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54 de los 55 concejales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existentes en la Cámara y fue atestiguada por un plenario lleno. </a:t>
            </a:r>
          </a:p>
          <a:p>
            <a:endParaRPr lang="es-ES_tradnl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06192"/>
            <a:ext cx="6876256" cy="2459319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46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99400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LEY DEL PROGRAMA DE METAS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Ley de las Metas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 más que una ley, es una legislación que está presente en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Ley Orgánica del Municipio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Es un cambio en la constitución del municipio. </a:t>
            </a:r>
          </a:p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marcha y la conclusión de las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metas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definidas por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administración municipal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pueden ser seguidas en el sitio web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Planifica Sampa 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(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  <a:hlinkClick r:id="rId3"/>
              </a:rPr>
              <a:t>http://planejasampa.prefeitura.sp.gov.br/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).</a:t>
            </a:r>
            <a:endParaRPr lang="es-ES_tradnl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093518" cy="129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764704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LEY DEL PROGRAMA DE METAS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Por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Ley del Programa de Metas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el alcalde debe: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Presentar las metas de su gestión hasta 90 días después de asumir, so pena de volverse inelegible.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Las metas deben ser compatibles con las directrices del programa electoral.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plan deberá contener prioridades, acciones estratégicas e indicadores.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Las metas deben estar sometidas a los principios del desarrollo sostenible. </a:t>
            </a:r>
          </a:p>
          <a:p>
            <a:pPr algn="r"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(...) 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443416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LEY DEL PROGRAMA DE METAS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Por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Ley del Programa de Metas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el alcalde debe: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Metas cuantitativas para cada sector, subalcaldías y distritos;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Necesitan ser discutidas con la población en audiencias públicas, incluso en las subalcaldías.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avance hacia las metas debe ser relatado semestralmente. 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xmlns="" val="8338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08720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LEY DEL PROGRAMA DE METAS </a:t>
            </a:r>
            <a:r>
              <a:rPr lang="es-ES_tradnl" sz="2800" b="1" dirty="0" smtClean="0">
                <a:latin typeface="Calibri" pitchFamily="34" charset="0"/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ctr"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Mejorías promovidas por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Ley de Metas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539401953"/>
              </p:ext>
            </p:extLst>
          </p:nvPr>
        </p:nvGraphicFramePr>
        <p:xfrm>
          <a:off x="1187624" y="2852936"/>
          <a:ext cx="3384376" cy="3281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xmlns="" val="3875067465"/>
              </p:ext>
            </p:extLst>
          </p:nvPr>
        </p:nvGraphicFramePr>
        <p:xfrm>
          <a:off x="4680012" y="2852936"/>
          <a:ext cx="3132348" cy="3324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LEY DEL PROGRAMA DE METAS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 marL="0" indent="0" algn="ctr">
              <a:buNone/>
            </a:pPr>
            <a:endParaRPr lang="es-ES_tradnl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es-ES_tradnl" dirty="0" smtClean="0">
                <a:latin typeface="Calibri" pitchFamily="34" charset="0"/>
                <a:cs typeface="Calibri" pitchFamily="34" charset="0"/>
              </a:rPr>
              <a:t>Otras </a:t>
            </a:r>
            <a:r>
              <a:rPr lang="es-ES_tradnl" b="1" dirty="0" smtClean="0">
                <a:latin typeface="Calibri" pitchFamily="34" charset="0"/>
                <a:cs typeface="Calibri" pitchFamily="34" charset="0"/>
              </a:rPr>
              <a:t>39 </a:t>
            </a:r>
            <a:r>
              <a:rPr lang="es-ES_tradnl" dirty="0" smtClean="0">
                <a:latin typeface="Calibri" pitchFamily="34" charset="0"/>
                <a:cs typeface="Calibri" pitchFamily="34" charset="0"/>
              </a:rPr>
              <a:t>ciudades </a:t>
            </a:r>
            <a:r>
              <a:rPr lang="es-ES_tradnl" b="1" dirty="0" smtClean="0">
                <a:latin typeface="Calibri" pitchFamily="34" charset="0"/>
                <a:cs typeface="Calibri" pitchFamily="34" charset="0"/>
              </a:rPr>
              <a:t>brasileñas</a:t>
            </a:r>
            <a:r>
              <a:rPr lang="es-ES_tradnl" dirty="0" smtClean="0">
                <a:latin typeface="Calibri" pitchFamily="34" charset="0"/>
                <a:cs typeface="Calibri" pitchFamily="34" charset="0"/>
              </a:rPr>
              <a:t>  </a:t>
            </a:r>
          </a:p>
          <a:p>
            <a:pPr marL="0" indent="0" algn="ctr">
              <a:buNone/>
            </a:pPr>
            <a:r>
              <a:rPr lang="es-ES_tradnl" dirty="0" smtClean="0">
                <a:latin typeface="Calibri" pitchFamily="34" charset="0"/>
                <a:cs typeface="Calibri" pitchFamily="34" charset="0"/>
              </a:rPr>
              <a:t>y </a:t>
            </a:r>
            <a:r>
              <a:rPr lang="es-ES_tradnl" b="1" dirty="0" smtClean="0">
                <a:latin typeface="Calibri" pitchFamily="34" charset="0"/>
                <a:cs typeface="Calibri" pitchFamily="34" charset="0"/>
              </a:rPr>
              <a:t>5 </a:t>
            </a:r>
            <a:r>
              <a:rPr lang="es-ES_tradnl" dirty="0" smtClean="0">
                <a:latin typeface="Calibri" pitchFamily="34" charset="0"/>
                <a:cs typeface="Calibri" pitchFamily="34" charset="0"/>
              </a:rPr>
              <a:t>ciudades </a:t>
            </a:r>
            <a:r>
              <a:rPr lang="es-ES_tradnl" b="1" dirty="0" smtClean="0">
                <a:latin typeface="Calibri" pitchFamily="34" charset="0"/>
                <a:cs typeface="Calibri" pitchFamily="34" charset="0"/>
              </a:rPr>
              <a:t>latinoamericanas </a:t>
            </a:r>
          </a:p>
          <a:p>
            <a:pPr marL="0" indent="0" algn="ctr">
              <a:buNone/>
            </a:pPr>
            <a:r>
              <a:rPr lang="es-ES_tradnl" dirty="0" smtClean="0">
                <a:latin typeface="Calibri" pitchFamily="34" charset="0"/>
                <a:cs typeface="Calibri" pitchFamily="34" charset="0"/>
              </a:rPr>
              <a:t>adoptaron el </a:t>
            </a:r>
            <a:r>
              <a:rPr lang="es-ES_tradnl" b="1" dirty="0" smtClean="0">
                <a:latin typeface="Calibri" pitchFamily="34" charset="0"/>
                <a:cs typeface="Calibri" pitchFamily="34" charset="0"/>
              </a:rPr>
              <a:t>Programa de Metas.</a:t>
            </a:r>
            <a:r>
              <a:rPr lang="es-ES_tradnl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xmlns="" val="9319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OBSERVATORIO CIUDADANO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140 indicadores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sociales, ambientales, económicos y políticos sobre la ciudad de São Paulo.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dirty="0" smtClean="0"/>
          </a:p>
        </p:txBody>
      </p:sp>
      <p:pic>
        <p:nvPicPr>
          <p:cNvPr id="7" name="Imagem 6" descr="hea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856" y="2776733"/>
            <a:ext cx="7429552" cy="940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OBSERVATORIO CIUDADANO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Esos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indicadores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son constantemente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actualizados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evaluados y divulgados a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sociedad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Los datos están reunidos en el mapa municipal y </a:t>
            </a:r>
            <a:r>
              <a:rPr lang="es-ES_tradnl" sz="24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georreferenciados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en sus distritos y </a:t>
            </a:r>
            <a:r>
              <a:rPr lang="es-ES_tradnl" sz="2400" dirty="0" err="1">
                <a:latin typeface="Calibri" pitchFamily="34" charset="0"/>
                <a:cs typeface="Calibri" pitchFamily="34" charset="0"/>
              </a:rPr>
              <a:t>s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ubalcad</a:t>
            </a:r>
            <a:r>
              <a:rPr lang="es-ES_tradnl" sz="2400" dirty="0" err="1" smtClean="0">
                <a:latin typeface="Calibri" pitchFamily="34" charset="0"/>
                <a:cs typeface="Calibri" pitchFamily="34" charset="0"/>
              </a:rPr>
              <a:t>ías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None/>
            </a:pPr>
            <a:endParaRPr lang="es-ES_tradnl" dirty="0" smtClean="0"/>
          </a:p>
        </p:txBody>
      </p:sp>
      <p:pic>
        <p:nvPicPr>
          <p:cNvPr id="7" name="Imagem 6" descr="hea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560709"/>
            <a:ext cx="7429552" cy="940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LA CONSTRUCCIÓN DE LA RED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es-ES_tradnl" sz="2400" dirty="0" smtClean="0"/>
          </a:p>
          <a:p>
            <a:pPr algn="ctr">
              <a:buFontTx/>
              <a:buNone/>
            </a:pPr>
            <a:endParaRPr lang="es-ES_tradnl" sz="2400" dirty="0" smtClean="0"/>
          </a:p>
          <a:p>
            <a:pPr algn="ctr">
              <a:buFontTx/>
              <a:buNone/>
            </a:pPr>
            <a:endParaRPr lang="es-ES_tradnl" sz="2400" dirty="0" smtClean="0"/>
          </a:p>
          <a:p>
            <a:pPr algn="ct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Fueron cientos de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personas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y decenas de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organizaciones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involucradas y empeñadas en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construcción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de la Red Nuestra São Paulo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; </a:t>
            </a:r>
            <a:endParaRPr lang="es-ES_tradnl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OBSERVATORIO CIUDADANO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2194154"/>
            <a:ext cx="6192688" cy="40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5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OBSERVATORIO CIUDADANO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pt-BR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02"/>
          <a:stretch>
            <a:fillRect/>
          </a:stretch>
        </p:blipFill>
        <p:spPr>
          <a:xfrm>
            <a:off x="1403648" y="2132856"/>
            <a:ext cx="6220188" cy="4104034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582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CONSEJOS MUNICIPALES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Red Nuestra São Paulo estimuló la creación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consejos municipales: </a:t>
            </a: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*en todas las 32 subalcaldías</a:t>
            </a: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dirty="0" smtClean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408194195"/>
              </p:ext>
            </p:extLst>
          </p:nvPr>
        </p:nvGraphicFramePr>
        <p:xfrm>
          <a:off x="1043608" y="3708400"/>
          <a:ext cx="6984776" cy="188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384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CONSEJOS MUNICIPALES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Consejo de la Ciudad de São Paulo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: consejo consultivo conectado al alcalde de la ciudad y constituido por aproximadamente 100 líderes de la ciudad de São Paulo. </a:t>
            </a:r>
          </a:p>
          <a:p>
            <a:pPr>
              <a:buFont typeface="Wingdings" pitchFamily="2" charset="2"/>
              <a:buChar char="ü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Consejo Participativo Municipal</a:t>
            </a:r>
          </a:p>
          <a:p>
            <a:pPr>
              <a:buNone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(en cada una de las 32 subalcaldías): los consejeros son electos por la población. </a:t>
            </a:r>
          </a:p>
          <a:p>
            <a:pPr algn="r">
              <a:buNone/>
            </a:pPr>
            <a:r>
              <a:rPr lang="es-ES_tradnl" sz="2400" dirty="0" smtClean="0">
                <a:latin typeface="Calibri" pitchFamily="34" charset="0"/>
              </a:rPr>
              <a:t>(...)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11368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CONSEJOS MUNICIPALES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ü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Consejo Municipal de Tránsito y Transporte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(CMTT): que discute las cuestiones de movilidad en la ciudad de São Paulo. </a:t>
            </a:r>
          </a:p>
          <a:p>
            <a:pPr marL="0" indent="0"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>
                <a:latin typeface="Calibri" pitchFamily="34" charset="0"/>
                <a:cs typeface="Calibri" pitchFamily="34" charset="0"/>
              </a:rPr>
              <a:t>Consejo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Planificación y Presupuesto Público (CPOP)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: que hace el seguimiento del presupuesto y del plan de metas. 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xmlns="" val="25280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CONSEJOS MUNICIPALES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None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consejos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promovieron: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participación propositiva,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planificación integrada,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monitoreo,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control social.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dirty="0" smtClean="0"/>
          </a:p>
        </p:txBody>
      </p:sp>
      <p:pic>
        <p:nvPicPr>
          <p:cNvPr id="6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ENCUENTRO CON CANDIDATOS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 fin de aumentar la participación de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sociedad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proceso electoral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y su interés por la política, para cada elección, se realizan encuentros con candidatos a cargos públicos.</a:t>
            </a: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idea es hacer que los candidatos hablen sobre sus programas de gobierno y, de ser posible, sobre las metas que desarrollarían si fueran electos.</a:t>
            </a:r>
          </a:p>
          <a:p>
            <a:pPr>
              <a:buNone/>
            </a:pPr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ENCUENTRO CON CANDIDATOS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Es una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oportunidad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una forma de registrar y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comprometer a los candidatos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con aquello que se promete en las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campañas electorales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7" name="Imagem 6" descr="debate partidos políticos - eleições 2008 - foto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3929066"/>
            <a:ext cx="6753225" cy="1885950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ENCUENTRO CON CANDIDATOS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243196"/>
            <a:ext cx="5976664" cy="39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9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20688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423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371408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ENCUENTRO CON CANDIDATOS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Y también de forzarlos a pensar en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programas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asumir públicamente 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compromiso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con 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desarrollo sostenible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6" name="Imagem 5" descr="hadd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099" y="4310882"/>
            <a:ext cx="7143801" cy="1782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928670"/>
            <a:ext cx="7674002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LA CONSTRUCCIÓN DE LA RED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es-ES_tradnl" sz="2400" dirty="0" smtClean="0"/>
          </a:p>
          <a:p>
            <a:pPr algn="ct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Buscó ser una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referencia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acción de la sociedad civil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 busca de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igualdad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respeto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cumplimiento de metas 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y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mejora de la calidad de vida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 las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ciudades brasileñas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buFont typeface="Wingdings" pitchFamily="2" charset="2"/>
              <a:buChar char="§"/>
            </a:pPr>
            <a:endParaRPr lang="es-ES_tradnl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trabalho-em-equipe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4643446"/>
            <a:ext cx="1986533" cy="1624005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24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73752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11368"/>
            <a:ext cx="7388250" cy="5441968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ENCUENTRO CON CANDIDATOS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" sz="2400" dirty="0" smtClean="0">
                <a:latin typeface="Calibri" pitchFamily="34" charset="0"/>
                <a:cs typeface="Calibri" pitchFamily="34" charset="0"/>
              </a:rPr>
              <a:t>El Encuentro con los Candidatos intenta resolver una de las mayores frustraciones con el proceso electoral brasileño, y que impulsó la propia creación de la Red Nuestra São Paulo: la falta de seguimiento a las promesas de campaña en el país.</a:t>
            </a:r>
          </a:p>
          <a:p>
            <a:pPr>
              <a:buFont typeface="Wingdings" pitchFamily="2" charset="2"/>
              <a:buChar char="§"/>
            </a:pPr>
            <a:endParaRPr lang="es-ES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ser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4392650"/>
            <a:ext cx="6000760" cy="1772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227392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TÚ EN EL PARLAMENTO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La campaña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“Tú en el Parlamento”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fue una iniciativa, realizada en alianza con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Cámara Municipal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para invitar a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sociedad paulistana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listar prioridades en distintas áreas y a pautar el trabajo de los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concejales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logo-voce-no-parlament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4640725"/>
            <a:ext cx="5586812" cy="1452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1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latin typeface="Calibri" pitchFamily="34" charset="0"/>
              </a:rPr>
              <a:t>TÚ EN EL PARLAMENTO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 algn="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 ciudadano contribuye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para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orientar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y elaborar proyectos de ley,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enmiendas al presupuesto 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la ciudad y otras acciones de responsabilidad de la </a:t>
            </a:r>
            <a:r>
              <a:rPr lang="es-ES_tradn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Cámara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.</a:t>
            </a:r>
            <a:endParaRPr lang="es-ES_tradnl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 descr="logo-voce-no-parlament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4214818"/>
            <a:ext cx="5586812" cy="1452571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1011368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solidFill>
                  <a:srgbClr val="000000"/>
                </a:solidFill>
                <a:latin typeface="Calibri" pitchFamily="34" charset="0"/>
              </a:rPr>
              <a:t>LEGISLATIVOS-</a:t>
            </a:r>
          </a:p>
          <a:p>
            <a:pPr algn="r">
              <a:buNone/>
            </a:pPr>
            <a:r>
              <a:rPr lang="es-ES_tradnl" sz="2800" b="1" dirty="0" smtClean="0">
                <a:solidFill>
                  <a:srgbClr val="000000"/>
                </a:solidFill>
                <a:latin typeface="Calibri" pitchFamily="34" charset="0"/>
              </a:rPr>
              <a:t>CIUDADES SOSTENIBLES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es-ES_tradnl" sz="2400" b="1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</a:rPr>
              <a:t>Legislativos - Ciudades Sostenibles</a:t>
            </a:r>
            <a:r>
              <a:rPr lang="es-ES_tradnl" sz="2400" dirty="0" smtClean="0">
                <a:latin typeface="Calibri" pitchFamily="34" charset="0"/>
              </a:rPr>
              <a:t>: es un proyecto de evaluación de la producción legislativa municipal desde la óptica de las directrices, indicadores y referencias de buenas prácticas de gestiones municipales del Programa Ciudades Sostenibles.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Los proyectos de ley son evaluados por organizaciones de la sociedad civil, no partidarias, que integran los Grupos de Trabajo de la </a:t>
            </a:r>
            <a:r>
              <a:rPr lang="es-ES_tradnl" sz="2400" b="1" dirty="0" smtClean="0">
                <a:latin typeface="Calibri" pitchFamily="34" charset="0"/>
              </a:rPr>
              <a:t>Red Nuestra São Paulo </a:t>
            </a:r>
            <a:r>
              <a:rPr lang="es-ES_tradnl" sz="2400" dirty="0" smtClean="0">
                <a:latin typeface="Calibri" pitchFamily="34" charset="0"/>
              </a:rPr>
              <a:t>y de la </a:t>
            </a:r>
            <a:r>
              <a:rPr lang="es-ES_tradnl" sz="2400" b="1" dirty="0" smtClean="0">
                <a:latin typeface="Calibri" pitchFamily="34" charset="0"/>
              </a:rPr>
              <a:t>Red Social Brasileña por Ciudades Justas y Sostenibles.</a:t>
            </a:r>
          </a:p>
          <a:p>
            <a:pPr algn="r">
              <a:buFontTx/>
              <a:buNone/>
            </a:pP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41329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115616" y="764704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solidFill>
                  <a:srgbClr val="000000"/>
                </a:solidFill>
                <a:latin typeface="Calibri" pitchFamily="34" charset="0"/>
              </a:rPr>
              <a:t>LEGISLATIVOS-</a:t>
            </a:r>
          </a:p>
          <a:p>
            <a:pPr algn="r">
              <a:buNone/>
            </a:pPr>
            <a:r>
              <a:rPr lang="es-ES_tradnl" sz="2800" b="1" dirty="0" smtClean="0">
                <a:solidFill>
                  <a:srgbClr val="000000"/>
                </a:solidFill>
                <a:latin typeface="Calibri" pitchFamily="34" charset="0"/>
              </a:rPr>
              <a:t>CIUDADES </a:t>
            </a:r>
            <a:r>
              <a:rPr lang="es-ES_tradnl" sz="2800" b="1" dirty="0">
                <a:solidFill>
                  <a:srgbClr val="000000"/>
                </a:solidFill>
                <a:latin typeface="Calibri" pitchFamily="34" charset="0"/>
              </a:rPr>
              <a:t>SOSTENIBLES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345036"/>
            <a:ext cx="5184576" cy="38884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27539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115616" y="928671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solidFill>
                  <a:srgbClr val="000000"/>
                </a:solidFill>
                <a:latin typeface="Calibri" pitchFamily="34" charset="0"/>
              </a:rPr>
              <a:t>LEGISLATIVOS-</a:t>
            </a:r>
          </a:p>
          <a:p>
            <a:pPr algn="r">
              <a:buNone/>
            </a:pPr>
            <a:r>
              <a:rPr lang="es-ES_tradnl" sz="2800" b="1" dirty="0" smtClean="0">
                <a:solidFill>
                  <a:srgbClr val="000000"/>
                </a:solidFill>
                <a:latin typeface="Calibri" pitchFamily="34" charset="0"/>
              </a:rPr>
              <a:t>CIUDADES </a:t>
            </a:r>
            <a:r>
              <a:rPr lang="es-ES_tradnl" sz="2800" b="1" dirty="0">
                <a:solidFill>
                  <a:srgbClr val="000000"/>
                </a:solidFill>
                <a:latin typeface="Calibri" pitchFamily="34" charset="0"/>
              </a:rPr>
              <a:t>SOSTENIBLES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857" y="2348880"/>
            <a:ext cx="5132431" cy="3861047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30380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29717" y="836712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48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908447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Espaço Reservado para Conteúdo 2"/>
          <p:cNvSpPr>
            <a:spLocks noGrp="1"/>
          </p:cNvSpPr>
          <p:nvPr>
            <p:ph idx="1"/>
          </p:nvPr>
        </p:nvSpPr>
        <p:spPr>
          <a:xfrm>
            <a:off x="1043608" y="928671"/>
            <a:ext cx="7388250" cy="5441968"/>
          </a:xfrm>
        </p:spPr>
        <p:txBody>
          <a:bodyPr/>
          <a:lstStyle/>
          <a:p>
            <a:pPr algn="r">
              <a:buNone/>
            </a:pPr>
            <a:r>
              <a:rPr lang="es-ES_tradnl" sz="2800" b="1" dirty="0" smtClean="0">
                <a:solidFill>
                  <a:srgbClr val="000000"/>
                </a:solidFill>
                <a:latin typeface="Calibri" pitchFamily="34" charset="0"/>
              </a:rPr>
              <a:t>LEGISLATIVOS-</a:t>
            </a:r>
          </a:p>
          <a:p>
            <a:pPr algn="r">
              <a:buNone/>
            </a:pPr>
            <a:r>
              <a:rPr lang="es-ES_tradnl" sz="2800" b="1" dirty="0" smtClean="0">
                <a:solidFill>
                  <a:srgbClr val="000000"/>
                </a:solidFill>
                <a:latin typeface="Calibri" pitchFamily="34" charset="0"/>
              </a:rPr>
              <a:t>CIUDADES </a:t>
            </a:r>
            <a:r>
              <a:rPr lang="es-ES_tradnl" sz="2800" b="1" dirty="0">
                <a:solidFill>
                  <a:srgbClr val="000000"/>
                </a:solidFill>
                <a:latin typeface="Calibri" pitchFamily="34" charset="0"/>
              </a:rPr>
              <a:t>SOSTENIBLES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Tx/>
              <a:buNone/>
            </a:pPr>
            <a:endParaRPr lang="pt-BR" sz="2400" b="1" dirty="0" smtClean="0"/>
          </a:p>
          <a:p>
            <a:pPr algn="r">
              <a:buFontTx/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487878"/>
            <a:ext cx="5074957" cy="3821442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391050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52736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YO SOY CIUDADANO </a:t>
            </a: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PAULISTANO 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es-ES_tradnl" sz="2400" b="1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Red Nuestra São Paulo también creó la campaña “Yo Soy Ciudadano Paulistano”. 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Objetivo: estimular a la población paulistana a apropiarse de la ciudad, ejercer la ciudadanía y involucrarse en acciones de interés colectivo.</a:t>
            </a:r>
            <a:endParaRPr lang="es-ES_tradnl" dirty="0" smtClean="0"/>
          </a:p>
        </p:txBody>
      </p:sp>
      <p:pic>
        <p:nvPicPr>
          <p:cNvPr id="6" name="Imagem 5" descr="602191_303668169759760_95288983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4653136"/>
            <a:ext cx="4738882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155831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YO </a:t>
            </a:r>
            <a:r>
              <a:rPr lang="pt-BR" sz="2800" b="1" dirty="0" smtClean="0">
                <a:latin typeface="Calibri" pitchFamily="34" charset="0"/>
              </a:rPr>
              <a:t>SOY </a:t>
            </a:r>
            <a:r>
              <a:rPr lang="pt-BR" sz="2800" b="1" dirty="0">
                <a:latin typeface="Calibri" pitchFamily="34" charset="0"/>
              </a:rPr>
              <a:t>CIUDADANO 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PAULISTANO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pic>
        <p:nvPicPr>
          <p:cNvPr id="7" name="Imagem 6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068960"/>
            <a:ext cx="6929486" cy="1194368"/>
          </a:xfrm>
          <a:prstGeom prst="rect">
            <a:avLst/>
          </a:prstGeom>
        </p:spPr>
      </p:pic>
      <p:pic>
        <p:nvPicPr>
          <p:cNvPr id="8" name="Imagem 7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4669583"/>
            <a:ext cx="6929486" cy="1207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836712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908447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412776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YO </a:t>
            </a:r>
            <a:r>
              <a:rPr lang="pt-BR" sz="2800" b="1" dirty="0" smtClean="0">
                <a:latin typeface="Calibri" pitchFamily="34" charset="0"/>
              </a:rPr>
              <a:t>SOY CIUDADANO </a:t>
            </a: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PAULISTANO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pic>
        <p:nvPicPr>
          <p:cNvPr id="9" name="Imagem 8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3" y="3356992"/>
            <a:ext cx="6696745" cy="1167126"/>
          </a:xfrm>
          <a:prstGeom prst="rect">
            <a:avLst/>
          </a:prstGeom>
        </p:spPr>
      </p:pic>
      <p:pic>
        <p:nvPicPr>
          <p:cNvPr id="10" name="Imagem 9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850950"/>
            <a:ext cx="6715172" cy="1170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3077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928670"/>
            <a:ext cx="7388250" cy="5370530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LA CONSTRUCCIÓN DE LA RED </a:t>
            </a:r>
            <a:r>
              <a:rPr lang="es-ES_tradnl" sz="2800" b="1" dirty="0" smtClean="0">
                <a:latin typeface="Cambria" pitchFamily="18" charset="0"/>
                <a:sym typeface="Wingdings" pitchFamily="2" charset="2"/>
              </a:rPr>
              <a:t></a:t>
            </a:r>
            <a:endParaRPr lang="es-ES_tradnl" sz="2800" b="1" dirty="0" smtClean="0">
              <a:latin typeface="Cambria" pitchFamily="18" charset="0"/>
            </a:endParaRPr>
          </a:p>
          <a:p>
            <a:pPr algn="ctr">
              <a:buFontTx/>
              <a:buNone/>
            </a:pPr>
            <a:endParaRPr lang="es-ES_tradnl" sz="2400" dirty="0" smtClean="0"/>
          </a:p>
          <a:p>
            <a:pPr algn="ctr">
              <a:buFontTx/>
              <a:buNone/>
            </a:pPr>
            <a:endParaRPr lang="es-ES_tradnl" sz="2400" dirty="0" smtClean="0"/>
          </a:p>
          <a:p>
            <a:pPr algn="ctr">
              <a:buFontTx/>
              <a:buNone/>
            </a:pPr>
            <a:endParaRPr lang="es-ES_tradnl" sz="2400" dirty="0" smtClean="0"/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Red Nuestra São Paulo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fue lanzada en mayo de 2007, </a:t>
            </a:r>
            <a:r>
              <a:rPr lang="es-ES_tradnl" sz="2400" dirty="0">
                <a:latin typeface="Calibri" pitchFamily="34" charset="0"/>
                <a:cs typeface="Calibri" pitchFamily="34" charset="0"/>
              </a:rPr>
              <a:t>c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uando ya contaba con el apoyo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200 organizaciones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Actualmente son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700 organizaciones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s-ES_tradnl" sz="2400" dirty="0" smtClean="0"/>
          </a:p>
          <a:p>
            <a:endParaRPr lang="es-ES_tradnl" dirty="0" smtClean="0"/>
          </a:p>
        </p:txBody>
      </p:sp>
      <p:pic>
        <p:nvPicPr>
          <p:cNvPr id="8" name="Imagem 7" descr="arv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364673"/>
            <a:ext cx="2682248" cy="19204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1000100" y="1011815"/>
            <a:ext cx="7100913" cy="5297505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YO </a:t>
            </a:r>
            <a:r>
              <a:rPr lang="pt-BR" sz="2800" b="1" dirty="0" smtClean="0">
                <a:latin typeface="Calibri" pitchFamily="34" charset="0"/>
              </a:rPr>
              <a:t>SOY </a:t>
            </a:r>
            <a:r>
              <a:rPr lang="pt-BR" sz="2800" b="1" dirty="0">
                <a:latin typeface="Calibri" pitchFamily="34" charset="0"/>
              </a:rPr>
              <a:t>CIUDADANO </a:t>
            </a: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</a:rPr>
              <a:t>PAULISTANO 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None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pic>
        <p:nvPicPr>
          <p:cNvPr id="11" name="Imagem 10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4560425"/>
            <a:ext cx="6715172" cy="1172831"/>
          </a:xfrm>
          <a:prstGeom prst="rect">
            <a:avLst/>
          </a:prstGeom>
        </p:spPr>
      </p:pic>
      <p:pic>
        <p:nvPicPr>
          <p:cNvPr id="12" name="Imagem 11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140968"/>
            <a:ext cx="6786609" cy="1185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11560" y="476672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16" y="620415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1864775"/>
            <a:ext cx="4100517" cy="628121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OJO EN LAS METAS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es-ES_tradnl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es-ES_tradnl" sz="2400" b="1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620688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ixaDeTexto 9"/>
          <p:cNvSpPr txBox="1"/>
          <p:nvPr/>
        </p:nvSpPr>
        <p:spPr>
          <a:xfrm>
            <a:off x="827584" y="2616001"/>
            <a:ext cx="7272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 Desarrollado en alianza con la Fundación </a:t>
            </a:r>
            <a:r>
              <a:rPr lang="es-ES_tradnl" sz="2400" dirty="0" err="1" smtClean="0">
                <a:latin typeface="Calibri" pitchFamily="34" charset="0"/>
              </a:rPr>
              <a:t>Avina</a:t>
            </a:r>
            <a:r>
              <a:rPr lang="es-ES_tradnl" sz="2400" dirty="0" smtClean="0">
                <a:latin typeface="Calibri" pitchFamily="34" charset="0"/>
              </a:rPr>
              <a:t> y el Laboratorio de Medios del Instituto de Tecnología de Massachusetts (MIT).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 Permite el seguimiento vía sitio web o aplicación de las metas, la contribución online de los ciudadanos con sugerencias, críticas y preguntas sobre la ejecución de las metas;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</a:rPr>
              <a:t> Organizaciones pueden incorporar </a:t>
            </a:r>
            <a:r>
              <a:rPr lang="es-ES_tradnl" sz="2400" dirty="0">
                <a:latin typeface="Calibri" pitchFamily="34" charset="0"/>
              </a:rPr>
              <a:t>y</a:t>
            </a:r>
            <a:r>
              <a:rPr lang="es-ES_tradnl" sz="2400" dirty="0" smtClean="0">
                <a:latin typeface="Calibri" pitchFamily="34" charset="0"/>
              </a:rPr>
              <a:t> diseminar informaciones sobre las metas municipales.</a:t>
            </a:r>
          </a:p>
          <a:p>
            <a:pPr>
              <a:spcBef>
                <a:spcPts val="0"/>
              </a:spcBef>
            </a:pP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836439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235686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OJO EN LAS METAS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3733289"/>
            <a:ext cx="74295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Ayuda a los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consejeros participativos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ciudadanos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y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organizaciones de la sociedad civil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 seguir y monitorear compromisos del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poder público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como el cumplimiento del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Programa de Metas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presupuesto y destinación de recursos.</a:t>
            </a:r>
          </a:p>
          <a:p>
            <a:endParaRPr lang="es-ES_tradnl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836712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endParaRPr lang="pt-BR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es-ES_tradnl" sz="2800" b="1" dirty="0">
                <a:latin typeface="Calibri" pitchFamily="34" charset="0"/>
              </a:rPr>
              <a:t>OJO EN LAS METAS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3670573"/>
            <a:ext cx="74295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Se desarrollaron dos tecnologías. Una es el sitio web “Ojo en las Metas”:</a:t>
            </a:r>
          </a:p>
          <a:p>
            <a:pPr>
              <a:buFont typeface="Wingdings" pitchFamily="2" charset="2"/>
              <a:buChar char="§"/>
            </a:pPr>
            <a:endParaRPr lang="es-ES_tradnl" sz="2400" b="1" dirty="0" smtClean="0">
              <a:latin typeface="Calibri" pitchFamily="34" charset="0"/>
            </a:endParaRPr>
          </a:p>
          <a:p>
            <a:pPr algn="ctr"/>
            <a:r>
              <a:rPr lang="es-ES_tradnl" sz="2400" b="1" dirty="0" smtClean="0">
                <a:latin typeface="Calibri" panose="020F0502020204030204" pitchFamily="34" charset="0"/>
                <a:hlinkClick r:id="rId2"/>
              </a:rPr>
              <a:t>http://deolhonasmetas.org.br/home</a:t>
            </a:r>
            <a:endParaRPr lang="es-ES_tradnl" sz="2400" b="1" dirty="0" smtClean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ES_tradnl" b="1" dirty="0"/>
          </a:p>
        </p:txBody>
      </p:sp>
      <p:pic>
        <p:nvPicPr>
          <p:cNvPr id="7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836712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312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764704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1564773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algn="r">
              <a:buFontTx/>
              <a:buNone/>
            </a:pPr>
            <a:r>
              <a:rPr lang="es-ES_tradnl" sz="2800" b="1" dirty="0" smtClean="0">
                <a:latin typeface="Calibri" pitchFamily="34" charset="0"/>
              </a:rPr>
              <a:t>OJO EN LAS METAS</a:t>
            </a:r>
            <a:r>
              <a:rPr lang="es-ES_tradnl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es-ES_tradnl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es-ES_tradnl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55576" y="2607295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Y la otra es la aplicación "Monitoreando la ciudad". </a:t>
            </a:r>
            <a:endParaRPr lang="es-ES_tradnl" sz="24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05" y="3212976"/>
            <a:ext cx="1741692" cy="30963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36978"/>
            <a:ext cx="1728192" cy="3072342"/>
          </a:xfrm>
          <a:prstGeom prst="rect">
            <a:avLst/>
          </a:prstGeom>
        </p:spPr>
      </p:pic>
      <p:pic>
        <p:nvPicPr>
          <p:cNvPr id="10" name="Imagem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836712"/>
            <a:ext cx="188357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700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9221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Espaço Reservado para Conteúdo 2"/>
          <p:cNvSpPr>
            <a:spLocks noGrp="1"/>
          </p:cNvSpPr>
          <p:nvPr>
            <p:ph idx="1"/>
          </p:nvPr>
        </p:nvSpPr>
        <p:spPr>
          <a:xfrm>
            <a:off x="714348" y="714356"/>
            <a:ext cx="7643866" cy="5656283"/>
          </a:xfrm>
        </p:spPr>
        <p:txBody>
          <a:bodyPr/>
          <a:lstStyle/>
          <a:p>
            <a:pPr>
              <a:buNone/>
            </a:pPr>
            <a:endParaRPr lang="es-ES_tradnl" sz="2400" dirty="0" smtClean="0"/>
          </a:p>
          <a:p>
            <a:pPr>
              <a:buNone/>
            </a:pPr>
            <a:endParaRPr lang="es-ES_tradnl" sz="2400" dirty="0" smtClean="0"/>
          </a:p>
          <a:p>
            <a:pPr marL="216000" algn="ctr">
              <a:spcBef>
                <a:spcPts val="0"/>
              </a:spcBef>
              <a:buNone/>
            </a:pPr>
            <a:endParaRPr lang="es-ES_tradnl" sz="4000" b="1" dirty="0" smtClean="0">
              <a:latin typeface="Cambria" pitchFamily="18" charset="0"/>
              <a:cs typeface="Calibri" pitchFamily="34" charset="0"/>
            </a:endParaRPr>
          </a:p>
          <a:p>
            <a:pPr marL="216000" algn="ctr">
              <a:spcBef>
                <a:spcPts val="0"/>
              </a:spcBef>
              <a:buNone/>
            </a:pPr>
            <a:r>
              <a:rPr lang="es-ES_tradnl" sz="4000" b="1" dirty="0" smtClean="0">
                <a:latin typeface="Calibri" pitchFamily="34" charset="0"/>
                <a:cs typeface="Calibri" pitchFamily="34" charset="0"/>
              </a:rPr>
              <a:t>Conoce la metodología </a:t>
            </a:r>
          </a:p>
          <a:p>
            <a:pPr marL="216000" algn="ctr">
              <a:spcBef>
                <a:spcPts val="0"/>
              </a:spcBef>
              <a:buNone/>
            </a:pPr>
            <a:r>
              <a:rPr lang="es-ES_tradnl" sz="4000" b="1" dirty="0" smtClean="0">
                <a:latin typeface="Calibri" pitchFamily="34" charset="0"/>
                <a:cs typeface="Calibri" pitchFamily="34" charset="0"/>
              </a:rPr>
              <a:t>de la Red Nuestra São Paulo:</a:t>
            </a:r>
            <a:endParaRPr lang="es-ES_tradnl" sz="4000" b="1" dirty="0" smtClean="0">
              <a:latin typeface="Calibri" pitchFamily="34" charset="0"/>
            </a:endParaRPr>
          </a:p>
        </p:txBody>
      </p:sp>
      <p:pic>
        <p:nvPicPr>
          <p:cNvPr id="11" name="Imagem 10" descr="parceri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500438"/>
            <a:ext cx="3143087" cy="26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26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484105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 smtClean="0">
                <a:latin typeface="Calibri" pitchFamily="34" charset="0"/>
                <a:sym typeface="Wingdings" pitchFamily="2" charset="2"/>
              </a:rPr>
              <a:t>METODOLOGÍA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683568" y="2084070"/>
            <a:ext cx="753177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Algunos pasos de la metodología adoptada por la Red Nuestra São Paulo fueron fundamentales para el éxito de la iniciativa. Son ellos:</a:t>
            </a:r>
          </a:p>
          <a:p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Elegir São Paulo para generar ejemplaridad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Crear una red para tener incidencia política</a:t>
            </a: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Tener instrumentos de seguimiento de políticas públicas, tales como: Plan de Metas, Ojo en las Metas, Observatorio Ciudadano, Mapa de la Desigualdad, IRBEM                   </a:t>
            </a:r>
          </a:p>
          <a:p>
            <a:pPr algn="r"/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(...)</a:t>
            </a:r>
          </a:p>
          <a:p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xmlns="" val="309048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METODOLOGÍA</a:t>
            </a:r>
            <a:r>
              <a:rPr lang="pt-BR" sz="2400" b="1" dirty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462693"/>
            <a:ext cx="76026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Elaborar propuestas y presionar para el acogimiento de las propuestas </a:t>
            </a:r>
          </a:p>
          <a:p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Cultura ciudadana: no solo confiar en las políticas </a:t>
            </a:r>
          </a:p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públicas, sino también en el comportamiento de los ciudadanos</a:t>
            </a:r>
          </a:p>
          <a:p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Hacer seguimiento del trabajo de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Cámara Municipal</a:t>
            </a: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   </a:t>
            </a:r>
          </a:p>
          <a:p>
            <a:pPr algn="r"/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(...)</a:t>
            </a:r>
          </a:p>
          <a:p>
            <a:endParaRPr lang="es-ES_trad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704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METODOLOGÍA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451660"/>
            <a:ext cx="7429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Acciones importantes para la generación de un movimiento como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Red Nuestra São Paulo: </a:t>
            </a:r>
          </a:p>
          <a:p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Articula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r un movimiento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apartidario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de la sociedad civil</a:t>
            </a:r>
          </a:p>
          <a:p>
            <a:pPr>
              <a:buFont typeface="Wingdings" pitchFamily="2" charset="2"/>
              <a:buChar char="ü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Crear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un movimiento en red, horizontal</a:t>
            </a:r>
          </a:p>
          <a:p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Estructurar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el movimiento de modo de favorecer el trabajo conjunto</a:t>
            </a:r>
          </a:p>
          <a:p>
            <a:pPr algn="r"/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(...)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xmlns="" val="4893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83568" y="692696"/>
            <a:ext cx="7704856" cy="56166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rgbClr val="FF0000">
                <a:alpha val="4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5605" name="Imagem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024" y="764431"/>
            <a:ext cx="2209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Espaço Reservado para Conteúdo 2"/>
          <p:cNvSpPr>
            <a:spLocks noGrp="1"/>
          </p:cNvSpPr>
          <p:nvPr>
            <p:ph idx="1"/>
          </p:nvPr>
        </p:nvSpPr>
        <p:spPr>
          <a:xfrm>
            <a:off x="4000496" y="928671"/>
            <a:ext cx="4100517" cy="1000131"/>
          </a:xfrm>
        </p:spPr>
        <p:txBody>
          <a:bodyPr/>
          <a:lstStyle/>
          <a:p>
            <a:pPr algn="r">
              <a:buFontTx/>
              <a:buNone/>
            </a:pPr>
            <a:r>
              <a:rPr lang="pt-BR" sz="2800" b="1" dirty="0">
                <a:latin typeface="Calibri" pitchFamily="34" charset="0"/>
                <a:sym typeface="Wingdings" pitchFamily="2" charset="2"/>
              </a:rPr>
              <a:t>METODOLOGÍA</a:t>
            </a:r>
            <a:r>
              <a:rPr lang="pt-BR" sz="2400" b="1" dirty="0" smtClean="0">
                <a:sym typeface="Wingdings" pitchFamily="2" charset="2"/>
              </a:rPr>
              <a:t></a:t>
            </a:r>
          </a:p>
          <a:p>
            <a:pPr algn="r">
              <a:buFont typeface="Wingdings" pitchFamily="2" charset="2"/>
              <a:buChar char="§"/>
            </a:pPr>
            <a:endParaRPr lang="pt-B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pt-BR" sz="2400" b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785786" y="2523668"/>
            <a:ext cx="7429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Potenciar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las luchas y los objetivos por la mejora de la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calidad de vida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en la ciudad </a:t>
            </a:r>
          </a:p>
          <a:p>
            <a:pPr>
              <a:buFont typeface="Wingdings" pitchFamily="2" charset="2"/>
              <a:buChar char="ü"/>
            </a:pPr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Anhelar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una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ciudad justa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, democrática y sostenible </a:t>
            </a:r>
          </a:p>
          <a:p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Generar pautas 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de trabajo</a:t>
            </a:r>
          </a:p>
          <a:p>
            <a:endParaRPr lang="es-ES_tradnl" sz="24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 Crear</a:t>
            </a:r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 agendas de </a:t>
            </a:r>
            <a:r>
              <a:rPr lang="es-ES_tradnl" sz="2400" b="1" dirty="0" smtClean="0">
                <a:latin typeface="Calibri" pitchFamily="34" charset="0"/>
                <a:cs typeface="Calibri" pitchFamily="34" charset="0"/>
              </a:rPr>
              <a:t>políticas públicas</a:t>
            </a:r>
          </a:p>
          <a:p>
            <a:pPr>
              <a:buFont typeface="Wingdings" pitchFamily="2" charset="2"/>
              <a:buChar char="ü"/>
            </a:pPr>
            <a:endParaRPr lang="es-ES_tradnl" sz="2400" b="1" dirty="0" smtClean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es-ES_tradnl" sz="2400" dirty="0" smtClean="0">
                <a:latin typeface="Calibri" pitchFamily="34" charset="0"/>
                <a:cs typeface="Calibri" pitchFamily="34" charset="0"/>
              </a:rPr>
              <a:t>(...)</a:t>
            </a:r>
            <a:endParaRPr lang="es-ES_trad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5588</TotalTime>
  <Words>4449</Words>
  <Application>Microsoft Office PowerPoint</Application>
  <PresentationFormat>Apresentação na tela (4:3)</PresentationFormat>
  <Paragraphs>992</Paragraphs>
  <Slides>147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147</vt:i4>
      </vt:variant>
    </vt:vector>
  </HeadingPairs>
  <TitlesOfParts>
    <vt:vector size="148" baseType="lpstr">
      <vt:lpstr>Diseño predeterminado</vt:lpstr>
      <vt:lpstr>   Ciudades Justas,  Democráticas y Sustentables   Historia y metodología de la Rede Nossa São Paulo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aline@isps.org.br</cp:lastModifiedBy>
  <cp:revision>973</cp:revision>
  <dcterms:created xsi:type="dcterms:W3CDTF">2010-05-23T14:28:12Z</dcterms:created>
  <dcterms:modified xsi:type="dcterms:W3CDTF">2015-05-29T14:31:33Z</dcterms:modified>
</cp:coreProperties>
</file>