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5" r:id="rId9"/>
    <p:sldId id="264" r:id="rId10"/>
    <p:sldId id="266" r:id="rId11"/>
    <p:sldId id="267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lanilha_do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Planilha_do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Planilha_do_Microsoft_Office_Excel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Planilha_do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Planilha_do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Naturaleza de la iniciativa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Hoja1!$A$2:$A$4</c:f>
              <c:strCache>
                <c:ptCount val="3"/>
                <c:pt idx="0">
                  <c:v>Programa/proyecto</c:v>
                </c:pt>
                <c:pt idx="1">
                  <c:v>Movimiento/red</c:v>
                </c:pt>
                <c:pt idx="2">
                  <c:v>Otros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</c:v>
                </c:pt>
                <c:pt idx="1">
                  <c:v>28</c:v>
                </c:pt>
                <c:pt idx="2">
                  <c:v>5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Temas en incidencia en políticas públicas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Hoja1!$A$2:$A$21</c:f>
              <c:strCache>
                <c:ptCount val="20"/>
                <c:pt idx="0">
                  <c:v>Calidad de vida</c:v>
                </c:pt>
                <c:pt idx="1">
                  <c:v>Deporte y recreación</c:v>
                </c:pt>
                <c:pt idx="2">
                  <c:v>Educación</c:v>
                </c:pt>
                <c:pt idx="3">
                  <c:v>Gestión pública</c:v>
                </c:pt>
                <c:pt idx="4">
                  <c:v>Ambiente</c:v>
                </c:pt>
                <c:pt idx="5">
                  <c:v>Salud</c:v>
                </c:pt>
                <c:pt idx="6">
                  <c:v>Trabajo</c:v>
                </c:pt>
                <c:pt idx="7">
                  <c:v>Cultura</c:v>
                </c:pt>
                <c:pt idx="8">
                  <c:v>Movilidad y transporte</c:v>
                </c:pt>
                <c:pt idx="9">
                  <c:v>Seguridad</c:v>
                </c:pt>
                <c:pt idx="10">
                  <c:v>Pobreza</c:v>
                </c:pt>
                <c:pt idx="11">
                  <c:v>Vivienda</c:v>
                </c:pt>
                <c:pt idx="12">
                  <c:v>Desigualdad</c:v>
                </c:pt>
                <c:pt idx="13">
                  <c:v>Acceso a la Información Pública</c:v>
                </c:pt>
                <c:pt idx="14">
                  <c:v>Espacio público</c:v>
                </c:pt>
                <c:pt idx="15">
                  <c:v>Participación ciudadana</c:v>
                </c:pt>
                <c:pt idx="16">
                  <c:v>Responsabilidad ciudadana</c:v>
                </c:pt>
                <c:pt idx="17">
                  <c:v>Finanzas públicas y presupuesto</c:v>
                </c:pt>
                <c:pt idx="18">
                  <c:v>Servicios públicos</c:v>
                </c:pt>
                <c:pt idx="19">
                  <c:v>Justicia</c:v>
                </c:pt>
              </c:strCache>
            </c:strRef>
          </c:cat>
          <c:val>
            <c:numRef>
              <c:f>Hoja1!$B$2:$B$21</c:f>
              <c:numCache>
                <c:formatCode>General</c:formatCode>
                <c:ptCount val="20"/>
                <c:pt idx="0">
                  <c:v>27</c:v>
                </c:pt>
                <c:pt idx="1">
                  <c:v>7</c:v>
                </c:pt>
                <c:pt idx="2">
                  <c:v>19</c:v>
                </c:pt>
                <c:pt idx="3">
                  <c:v>33</c:v>
                </c:pt>
                <c:pt idx="4">
                  <c:v>30</c:v>
                </c:pt>
                <c:pt idx="5">
                  <c:v>19</c:v>
                </c:pt>
                <c:pt idx="6">
                  <c:v>10</c:v>
                </c:pt>
                <c:pt idx="7">
                  <c:v>18</c:v>
                </c:pt>
                <c:pt idx="8">
                  <c:v>32</c:v>
                </c:pt>
                <c:pt idx="9">
                  <c:v>21</c:v>
                </c:pt>
                <c:pt idx="10">
                  <c:v>13</c:v>
                </c:pt>
                <c:pt idx="11">
                  <c:v>14</c:v>
                </c:pt>
                <c:pt idx="12">
                  <c:v>14</c:v>
                </c:pt>
                <c:pt idx="13">
                  <c:v>37</c:v>
                </c:pt>
                <c:pt idx="14">
                  <c:v>23</c:v>
                </c:pt>
                <c:pt idx="15">
                  <c:v>41</c:v>
                </c:pt>
                <c:pt idx="16">
                  <c:v>23</c:v>
                </c:pt>
                <c:pt idx="17">
                  <c:v>22</c:v>
                </c:pt>
                <c:pt idx="18">
                  <c:v>11</c:v>
                </c:pt>
                <c:pt idx="19">
                  <c:v>6</c:v>
                </c:pt>
              </c:numCache>
            </c:numRef>
          </c:val>
        </c:ser>
        <c:gapWidth val="182"/>
        <c:axId val="46211840"/>
        <c:axId val="46213376"/>
      </c:barChart>
      <c:catAx>
        <c:axId val="4621184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213376"/>
        <c:crosses val="autoZero"/>
        <c:auto val="1"/>
        <c:lblAlgn val="ctr"/>
        <c:lblOffset val="100"/>
      </c:catAx>
      <c:valAx>
        <c:axId val="4621337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21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Temas priorizados en incidencia en políticas públicas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Hoja1!$A$2:$A$15</c:f>
              <c:strCache>
                <c:ptCount val="14"/>
                <c:pt idx="0">
                  <c:v>Calidad de vida</c:v>
                </c:pt>
                <c:pt idx="1">
                  <c:v>Ambiente</c:v>
                </c:pt>
                <c:pt idx="2">
                  <c:v>Participación ciudadana</c:v>
                </c:pt>
                <c:pt idx="3">
                  <c:v>Gestión pública</c:v>
                </c:pt>
                <c:pt idx="4">
                  <c:v>Acceso a la información pública y rendición de cuentas</c:v>
                </c:pt>
                <c:pt idx="5">
                  <c:v>Movilidad y transporte</c:v>
                </c:pt>
                <c:pt idx="6">
                  <c:v>Seguridad</c:v>
                </c:pt>
                <c:pt idx="7">
                  <c:v>Salud</c:v>
                </c:pt>
                <c:pt idx="8">
                  <c:v>Responsabilidad ciudadana</c:v>
                </c:pt>
                <c:pt idx="9">
                  <c:v>Finanzas públicas y presupuesto</c:v>
                </c:pt>
                <c:pt idx="10">
                  <c:v>Espacio público</c:v>
                </c:pt>
                <c:pt idx="11">
                  <c:v>Desigualdad</c:v>
                </c:pt>
                <c:pt idx="12">
                  <c:v>Trabajo</c:v>
                </c:pt>
                <c:pt idx="13">
                  <c:v>Educación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0">
                  <c:v>12</c:v>
                </c:pt>
                <c:pt idx="1">
                  <c:v>6</c:v>
                </c:pt>
                <c:pt idx="2">
                  <c:v>15</c:v>
                </c:pt>
                <c:pt idx="3">
                  <c:v>12</c:v>
                </c:pt>
                <c:pt idx="4">
                  <c:v>22</c:v>
                </c:pt>
                <c:pt idx="5">
                  <c:v>13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4</c:v>
                </c:pt>
                <c:pt idx="11">
                  <c:v>6</c:v>
                </c:pt>
                <c:pt idx="12">
                  <c:v>3</c:v>
                </c:pt>
                <c:pt idx="13">
                  <c:v>7</c:v>
                </c:pt>
              </c:numCache>
            </c:numRef>
          </c:val>
        </c:ser>
        <c:gapWidth val="182"/>
        <c:axId val="46258816"/>
        <c:axId val="46264704"/>
      </c:barChart>
      <c:catAx>
        <c:axId val="4625881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264704"/>
        <c:crosses val="autoZero"/>
        <c:auto val="1"/>
        <c:lblAlgn val="ctr"/>
        <c:lblOffset val="100"/>
      </c:catAx>
      <c:valAx>
        <c:axId val="462647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25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Año de conformación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Hoja1!$A$2:$A$11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12</c:v>
                </c:pt>
                <c:pt idx="8">
                  <c:v>8</c:v>
                </c:pt>
                <c:pt idx="9">
                  <c:v>9</c:v>
                </c:pt>
              </c:numCache>
            </c:numRef>
          </c:val>
        </c:ser>
        <c:dLbls>
          <c:showVal val="1"/>
        </c:dLbls>
        <c:gapWidth val="219"/>
        <c:overlap val="-27"/>
        <c:axId val="115116672"/>
        <c:axId val="115138944"/>
      </c:barChart>
      <c:catAx>
        <c:axId val="115116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138944"/>
        <c:crosses val="autoZero"/>
        <c:auto val="1"/>
        <c:lblAlgn val="ctr"/>
        <c:lblOffset val="100"/>
      </c:catAx>
      <c:valAx>
        <c:axId val="1151389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511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Redes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iniciativa</a:t>
            </a:r>
            <a:r>
              <a:rPr lang="en-US" baseline="0" dirty="0" smtClean="0"/>
              <a:t>/</a:t>
            </a:r>
            <a:r>
              <a:rPr lang="en-US" baseline="0" dirty="0" err="1" smtClean="0"/>
              <a:t>movimiento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Redes sociales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Hoja1!$A$2:$A$7</c:f>
              <c:strCache>
                <c:ptCount val="5"/>
                <c:pt idx="0">
                  <c:v>Web</c:v>
                </c:pt>
                <c:pt idx="1">
                  <c:v>Facebook</c:v>
                </c:pt>
                <c:pt idx="2">
                  <c:v>Twitter</c:v>
                </c:pt>
                <c:pt idx="3">
                  <c:v>Blog</c:v>
                </c:pt>
                <c:pt idx="4">
                  <c:v>Youtube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48</c:v>
                </c:pt>
                <c:pt idx="1">
                  <c:v>44</c:v>
                </c:pt>
                <c:pt idx="2">
                  <c:v>34</c:v>
                </c:pt>
                <c:pt idx="3">
                  <c:v>11</c:v>
                </c:pt>
                <c:pt idx="4">
                  <c:v>20</c:v>
                </c:pt>
              </c:numCache>
            </c:numRef>
          </c:val>
        </c:ser>
        <c:gapWidth val="219"/>
        <c:overlap val="-27"/>
        <c:axId val="85638144"/>
        <c:axId val="85652224"/>
      </c:barChart>
      <c:catAx>
        <c:axId val="85638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652224"/>
        <c:crosses val="autoZero"/>
        <c:auto val="1"/>
        <c:lblAlgn val="ctr"/>
        <c:lblOffset val="100"/>
      </c:catAx>
      <c:valAx>
        <c:axId val="85652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63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Todos los temas de trabajo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Hoja1!$A$2:$A$21</c:f>
              <c:strCache>
                <c:ptCount val="20"/>
                <c:pt idx="0">
                  <c:v>Calidad de vida</c:v>
                </c:pt>
                <c:pt idx="1">
                  <c:v>Deporte y recreación</c:v>
                </c:pt>
                <c:pt idx="2">
                  <c:v>Educación</c:v>
                </c:pt>
                <c:pt idx="3">
                  <c:v>Gestión pública</c:v>
                </c:pt>
                <c:pt idx="4">
                  <c:v>Ambiente</c:v>
                </c:pt>
                <c:pt idx="5">
                  <c:v>Salud</c:v>
                </c:pt>
                <c:pt idx="6">
                  <c:v>Trabajo</c:v>
                </c:pt>
                <c:pt idx="7">
                  <c:v>Cultura</c:v>
                </c:pt>
                <c:pt idx="8">
                  <c:v>Movilidad y transporte</c:v>
                </c:pt>
                <c:pt idx="9">
                  <c:v>Seguridad</c:v>
                </c:pt>
                <c:pt idx="10">
                  <c:v>Pobreza</c:v>
                </c:pt>
                <c:pt idx="11">
                  <c:v>Vivienda</c:v>
                </c:pt>
                <c:pt idx="12">
                  <c:v>Desigualdad</c:v>
                </c:pt>
                <c:pt idx="13">
                  <c:v>Acceso a la información</c:v>
                </c:pt>
                <c:pt idx="14">
                  <c:v>Espacio publico</c:v>
                </c:pt>
                <c:pt idx="15">
                  <c:v>Participación ciudadana</c:v>
                </c:pt>
                <c:pt idx="16">
                  <c:v>Responsabilidad ciudadana</c:v>
                </c:pt>
                <c:pt idx="17">
                  <c:v>Finanzas públicas y presupuesto</c:v>
                </c:pt>
                <c:pt idx="18">
                  <c:v>Servicios públicos</c:v>
                </c:pt>
                <c:pt idx="19">
                  <c:v>Justicia</c:v>
                </c:pt>
              </c:strCache>
            </c:strRef>
          </c:cat>
          <c:val>
            <c:numRef>
              <c:f>Hoja1!$B$2:$B$21</c:f>
              <c:numCache>
                <c:formatCode>General</c:formatCode>
                <c:ptCount val="20"/>
                <c:pt idx="0">
                  <c:v>42</c:v>
                </c:pt>
                <c:pt idx="1">
                  <c:v>25</c:v>
                </c:pt>
                <c:pt idx="2">
                  <c:v>43</c:v>
                </c:pt>
                <c:pt idx="3">
                  <c:v>48</c:v>
                </c:pt>
                <c:pt idx="4">
                  <c:v>44</c:v>
                </c:pt>
                <c:pt idx="5">
                  <c:v>37</c:v>
                </c:pt>
                <c:pt idx="6">
                  <c:v>26</c:v>
                </c:pt>
                <c:pt idx="7">
                  <c:v>34</c:v>
                </c:pt>
                <c:pt idx="8">
                  <c:v>46</c:v>
                </c:pt>
                <c:pt idx="9">
                  <c:v>35</c:v>
                </c:pt>
                <c:pt idx="10">
                  <c:v>29</c:v>
                </c:pt>
                <c:pt idx="11">
                  <c:v>34</c:v>
                </c:pt>
                <c:pt idx="12">
                  <c:v>32</c:v>
                </c:pt>
                <c:pt idx="13">
                  <c:v>43</c:v>
                </c:pt>
                <c:pt idx="14">
                  <c:v>37</c:v>
                </c:pt>
                <c:pt idx="15">
                  <c:v>47</c:v>
                </c:pt>
                <c:pt idx="16">
                  <c:v>39</c:v>
                </c:pt>
                <c:pt idx="17">
                  <c:v>39</c:v>
                </c:pt>
                <c:pt idx="18">
                  <c:v>32</c:v>
                </c:pt>
                <c:pt idx="19">
                  <c:v>16</c:v>
                </c:pt>
              </c:numCache>
            </c:numRef>
          </c:val>
        </c:ser>
        <c:gapWidth val="182"/>
        <c:axId val="126502016"/>
        <c:axId val="126503552"/>
      </c:barChart>
      <c:catAx>
        <c:axId val="12650201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503552"/>
        <c:crosses val="autoZero"/>
        <c:auto val="1"/>
        <c:lblAlgn val="ctr"/>
        <c:lblOffset val="100"/>
      </c:catAx>
      <c:valAx>
        <c:axId val="12650355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50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Temáticas priorizadas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Hoja1!$A$2:$A$13</c:f>
              <c:strCache>
                <c:ptCount val="12"/>
                <c:pt idx="0">
                  <c:v>Acceso a la información pública y rendición de cuentas</c:v>
                </c:pt>
                <c:pt idx="1">
                  <c:v>Participación ciudadana</c:v>
                </c:pt>
                <c:pt idx="2">
                  <c:v>Medio ambiente</c:v>
                </c:pt>
                <c:pt idx="3">
                  <c:v>Calidad de vida </c:v>
                </c:pt>
                <c:pt idx="4">
                  <c:v>Educación</c:v>
                </c:pt>
                <c:pt idx="5">
                  <c:v>Salud</c:v>
                </c:pt>
                <c:pt idx="6">
                  <c:v>Gestión pública</c:v>
                </c:pt>
                <c:pt idx="7">
                  <c:v>Movilidad y transporte</c:v>
                </c:pt>
                <c:pt idx="8">
                  <c:v>Desigualdad</c:v>
                </c:pt>
                <c:pt idx="9">
                  <c:v>Seguridad</c:v>
                </c:pt>
                <c:pt idx="10">
                  <c:v>Espacio público</c:v>
                </c:pt>
                <c:pt idx="11">
                  <c:v>Trabajo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15</c:v>
                </c:pt>
                <c:pt idx="1">
                  <c:v>19</c:v>
                </c:pt>
                <c:pt idx="2">
                  <c:v>12</c:v>
                </c:pt>
                <c:pt idx="3">
                  <c:v>13</c:v>
                </c:pt>
                <c:pt idx="4">
                  <c:v>15</c:v>
                </c:pt>
                <c:pt idx="5">
                  <c:v>9</c:v>
                </c:pt>
                <c:pt idx="6">
                  <c:v>10</c:v>
                </c:pt>
                <c:pt idx="7">
                  <c:v>15</c:v>
                </c:pt>
                <c:pt idx="8">
                  <c:v>3</c:v>
                </c:pt>
                <c:pt idx="9">
                  <c:v>8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</c:ser>
        <c:gapWidth val="219"/>
        <c:axId val="126299520"/>
        <c:axId val="126309504"/>
      </c:barChart>
      <c:catAx>
        <c:axId val="1262995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309504"/>
        <c:crosses val="autoZero"/>
        <c:auto val="1"/>
        <c:lblAlgn val="ctr"/>
        <c:lblOffset val="100"/>
      </c:catAx>
      <c:valAx>
        <c:axId val="1263095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Procesos que trabaja la iniciativa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Hoja1!$A$2:$A$11</c:f>
              <c:strCache>
                <c:ptCount val="10"/>
                <c:pt idx="0">
                  <c:v>Producción y análisis de encuestas</c:v>
                </c:pt>
                <c:pt idx="1">
                  <c:v>Producción de informe de indicadores</c:v>
                </c:pt>
                <c:pt idx="2">
                  <c:v>Investigación especializada</c:v>
                </c:pt>
                <c:pt idx="3">
                  <c:v>Artículos de opinión</c:v>
                </c:pt>
                <c:pt idx="4">
                  <c:v>Generación de espacios de debate</c:v>
                </c:pt>
                <c:pt idx="5">
                  <c:v>Trabajo con medios de comunicación</c:v>
                </c:pt>
                <c:pt idx="6">
                  <c:v>Campañas en redes sociales</c:v>
                </c:pt>
                <c:pt idx="7">
                  <c:v>Intervenciones urbanas</c:v>
                </c:pt>
                <c:pt idx="8">
                  <c:v>Talleres de capacitación</c:v>
                </c:pt>
                <c:pt idx="9">
                  <c:v>Trabajo con voluntarios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40</c:v>
                </c:pt>
                <c:pt idx="1">
                  <c:v>46</c:v>
                </c:pt>
                <c:pt idx="2">
                  <c:v>19</c:v>
                </c:pt>
                <c:pt idx="3">
                  <c:v>36</c:v>
                </c:pt>
                <c:pt idx="4">
                  <c:v>45</c:v>
                </c:pt>
                <c:pt idx="5">
                  <c:v>41</c:v>
                </c:pt>
                <c:pt idx="6">
                  <c:v>31</c:v>
                </c:pt>
                <c:pt idx="7">
                  <c:v>20</c:v>
                </c:pt>
                <c:pt idx="8">
                  <c:v>24</c:v>
                </c:pt>
                <c:pt idx="9">
                  <c:v>22</c:v>
                </c:pt>
              </c:numCache>
            </c:numRef>
          </c:val>
        </c:ser>
        <c:gapWidth val="182"/>
        <c:axId val="126600704"/>
        <c:axId val="126602240"/>
      </c:barChart>
      <c:catAx>
        <c:axId val="1266007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602240"/>
        <c:crosses val="autoZero"/>
        <c:auto val="1"/>
        <c:lblAlgn val="ctr"/>
        <c:lblOffset val="100"/>
      </c:catAx>
      <c:valAx>
        <c:axId val="12660224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60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Procesos priorizados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Hoja1!$A$2:$A$11</c:f>
              <c:strCache>
                <c:ptCount val="10"/>
                <c:pt idx="0">
                  <c:v>Talleres de capacitación</c:v>
                </c:pt>
                <c:pt idx="1">
                  <c:v>Investigación especializada</c:v>
                </c:pt>
                <c:pt idx="2">
                  <c:v>Trabajo con medios de comunicación</c:v>
                </c:pt>
                <c:pt idx="3">
                  <c:v>Producción de informes de indicadores</c:v>
                </c:pt>
                <c:pt idx="4">
                  <c:v>Generación de espacios de debate</c:v>
                </c:pt>
                <c:pt idx="5">
                  <c:v>Intervenciones urbanas</c:v>
                </c:pt>
                <c:pt idx="6">
                  <c:v>Producción y análisis de encuestas</c:v>
                </c:pt>
                <c:pt idx="7">
                  <c:v>Trabajo con voluntarios</c:v>
                </c:pt>
                <c:pt idx="8">
                  <c:v>Artículos de opinión</c:v>
                </c:pt>
                <c:pt idx="9">
                  <c:v>Campañas en redes sociales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14</c:v>
                </c:pt>
                <c:pt idx="3">
                  <c:v>38</c:v>
                </c:pt>
                <c:pt idx="4">
                  <c:v>34</c:v>
                </c:pt>
                <c:pt idx="5">
                  <c:v>3</c:v>
                </c:pt>
                <c:pt idx="6">
                  <c:v>25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  <c:gapWidth val="182"/>
        <c:axId val="127894272"/>
        <c:axId val="127896192"/>
      </c:barChart>
      <c:catAx>
        <c:axId val="1278942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896192"/>
        <c:crosses val="autoZero"/>
        <c:auto val="1"/>
        <c:lblAlgn val="ctr"/>
        <c:lblOffset val="100"/>
      </c:catAx>
      <c:valAx>
        <c:axId val="1278961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89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Procesos para generar incidencia en políticas públicas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Hoja1!$A$2:$A$5</c:f>
              <c:strCache>
                <c:ptCount val="4"/>
                <c:pt idx="0">
                  <c:v>Lobbying/cabildeo</c:v>
                </c:pt>
                <c:pt idx="1">
                  <c:v>Movilización popular</c:v>
                </c:pt>
                <c:pt idx="2">
                  <c:v>Apoyo técnico en implementación de PP</c:v>
                </c:pt>
                <c:pt idx="3">
                  <c:v>Control y monitoreo de programas y leyes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18</c:v>
                </c:pt>
                <c:pt idx="1">
                  <c:v>16</c:v>
                </c:pt>
                <c:pt idx="2">
                  <c:v>22</c:v>
                </c:pt>
                <c:pt idx="3">
                  <c:v>40</c:v>
                </c:pt>
              </c:numCache>
            </c:numRef>
          </c:val>
        </c:ser>
        <c:gapWidth val="182"/>
        <c:axId val="128418560"/>
        <c:axId val="128420096"/>
      </c:barChart>
      <c:catAx>
        <c:axId val="12841856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420096"/>
        <c:crosses val="autoZero"/>
        <c:auto val="1"/>
        <c:lblAlgn val="ctr"/>
        <c:lblOffset val="100"/>
      </c:catAx>
      <c:valAx>
        <c:axId val="1284200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41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Procesos que complementan la incidencia en políticas públicas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Hoja1!$A$2:$A$11</c:f>
              <c:strCache>
                <c:ptCount val="10"/>
                <c:pt idx="0">
                  <c:v>Producción y análisis de encuestas</c:v>
                </c:pt>
                <c:pt idx="1">
                  <c:v>Producción de informes de indicadores</c:v>
                </c:pt>
                <c:pt idx="2">
                  <c:v>Investigación especializada</c:v>
                </c:pt>
                <c:pt idx="3">
                  <c:v>Artículos de opinión</c:v>
                </c:pt>
                <c:pt idx="4">
                  <c:v>Generación de espacios de debate con actores políticos</c:v>
                </c:pt>
                <c:pt idx="5">
                  <c:v>Trabajo con medios de comunicación</c:v>
                </c:pt>
                <c:pt idx="6">
                  <c:v>Campañas en redes sociales</c:v>
                </c:pt>
                <c:pt idx="7">
                  <c:v>Intervenciones urbanas</c:v>
                </c:pt>
                <c:pt idx="8">
                  <c:v>Talleres de capacitación</c:v>
                </c:pt>
                <c:pt idx="9">
                  <c:v>Trabajo con voluntarios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33</c:v>
                </c:pt>
                <c:pt idx="1">
                  <c:v>42</c:v>
                </c:pt>
                <c:pt idx="2">
                  <c:v>13</c:v>
                </c:pt>
                <c:pt idx="3">
                  <c:v>25</c:v>
                </c:pt>
                <c:pt idx="4">
                  <c:v>39</c:v>
                </c:pt>
                <c:pt idx="5">
                  <c:v>34</c:v>
                </c:pt>
                <c:pt idx="6">
                  <c:v>18</c:v>
                </c:pt>
                <c:pt idx="7">
                  <c:v>11</c:v>
                </c:pt>
                <c:pt idx="8">
                  <c:v>17</c:v>
                </c:pt>
                <c:pt idx="9">
                  <c:v>8</c:v>
                </c:pt>
              </c:numCache>
            </c:numRef>
          </c:val>
        </c:ser>
        <c:gapWidth val="182"/>
        <c:axId val="128363136"/>
        <c:axId val="46141824"/>
      </c:barChart>
      <c:catAx>
        <c:axId val="12836313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141824"/>
        <c:crosses val="autoZero"/>
        <c:auto val="1"/>
        <c:lblAlgn val="ctr"/>
        <c:lblOffset val="100"/>
      </c:catAx>
      <c:valAx>
        <c:axId val="461418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36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E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Análisis de información de iniciativas y movimientos que conforman la Red Latinoamericana por Ciudades y Territorios Justos, Democráticos y sustentables</a:t>
            </a:r>
            <a:endParaRPr lang="es-PE" sz="4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Avances de 1ra etapa de catastro interno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http://www.redciudades.net/imagen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807" y="2294736"/>
            <a:ext cx="1848688" cy="2145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089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Procesos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dirty="0" smtClean="0"/>
              <a:t>Otros procesos que se trabajan son:</a:t>
            </a:r>
          </a:p>
          <a:p>
            <a:r>
              <a:rPr lang="es-PE" dirty="0" smtClean="0"/>
              <a:t>Propuestas de Políticas Públicas</a:t>
            </a:r>
          </a:p>
          <a:p>
            <a:r>
              <a:rPr lang="es-PE" dirty="0" smtClean="0"/>
              <a:t>Articulación con colectivos</a:t>
            </a:r>
          </a:p>
          <a:p>
            <a:r>
              <a:rPr lang="es-PE" dirty="0" smtClean="0"/>
              <a:t>Divulgación de Audiencias Públicas</a:t>
            </a:r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794774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Procesos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4205125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ector recto 7"/>
          <p:cNvCxnSpPr/>
          <p:nvPr/>
        </p:nvCxnSpPr>
        <p:spPr>
          <a:xfrm flipV="1">
            <a:off x="4667534" y="3642791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5158853" y="4052224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3848668" y="2919459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28174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Incidencia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9069563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7565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Incidencia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6515740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ector recto 7"/>
          <p:cNvCxnSpPr/>
          <p:nvPr/>
        </p:nvCxnSpPr>
        <p:spPr>
          <a:xfrm flipV="1">
            <a:off x="4913193" y="3820211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5158853" y="4884737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4544704" y="5212283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218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Incidencia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30734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ector recto 7"/>
          <p:cNvCxnSpPr/>
          <p:nvPr/>
        </p:nvCxnSpPr>
        <p:spPr>
          <a:xfrm flipV="1">
            <a:off x="4940489" y="2318957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4503760" y="2728390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4080679" y="4597098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47505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Incidencia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429645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ector recto 7"/>
          <p:cNvCxnSpPr/>
          <p:nvPr/>
        </p:nvCxnSpPr>
        <p:spPr>
          <a:xfrm flipV="1">
            <a:off x="4967784" y="4106814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5800298" y="4667534"/>
            <a:ext cx="3903260" cy="2613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5502321" y="3827035"/>
            <a:ext cx="3903260" cy="2613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17928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Incidencia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E" dirty="0" smtClean="0"/>
              <a:t>Logros obtenidos a la fecha:</a:t>
            </a:r>
          </a:p>
          <a:p>
            <a:r>
              <a:rPr lang="es-PE" dirty="0" smtClean="0"/>
              <a:t>Aprobación de Plan de Metas en ciudades.</a:t>
            </a:r>
          </a:p>
          <a:p>
            <a:r>
              <a:rPr lang="es-PE" dirty="0" smtClean="0"/>
              <a:t>Formulación y aprobación de Proyectos de Ley.</a:t>
            </a:r>
          </a:p>
          <a:p>
            <a:r>
              <a:rPr lang="es-PE" dirty="0" smtClean="0"/>
              <a:t>Programa de Ciudades Sustentables.</a:t>
            </a:r>
          </a:p>
          <a:p>
            <a:r>
              <a:rPr lang="es-PE" dirty="0" smtClean="0"/>
              <a:t>Incorporación de temas específicos en la agenda política.</a:t>
            </a:r>
          </a:p>
          <a:p>
            <a:r>
              <a:rPr lang="es-PE" dirty="0" smtClean="0"/>
              <a:t>Incorporación de resultados de informes de indicadores en la planificación de la ciudad.</a:t>
            </a:r>
          </a:p>
          <a:p>
            <a:pPr marL="0" indent="0">
              <a:buNone/>
            </a:pPr>
            <a:endParaRPr lang="es-PE" dirty="0" smtClean="0"/>
          </a:p>
        </p:txBody>
      </p:sp>
    </p:spTree>
    <p:extLst>
      <p:ext uri="{BB962C8B-B14F-4D97-AF65-F5344CB8AC3E}">
        <p14:creationId xmlns="" xmlns:p14="http://schemas.microsoft.com/office/powerpoint/2010/main" val="209407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</a:rPr>
              <a:t>Participantes</a:t>
            </a:r>
            <a:endParaRPr lang="es-PE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E" dirty="0" smtClean="0"/>
              <a:t>10 de 10 países han participado en el catastro.</a:t>
            </a:r>
          </a:p>
          <a:p>
            <a:r>
              <a:rPr lang="es-PE" b="1" dirty="0" smtClean="0"/>
              <a:t>52 ciudades </a:t>
            </a:r>
            <a:r>
              <a:rPr lang="es-PE" dirty="0" smtClean="0"/>
              <a:t>han participado en el catastro hasta la fecha.</a:t>
            </a:r>
          </a:p>
          <a:p>
            <a:endParaRPr lang="es-PE" dirty="0" smtClean="0"/>
          </a:p>
          <a:p>
            <a:r>
              <a:rPr lang="es-PE" dirty="0" smtClean="0"/>
              <a:t>Argentina: 5 (completo)</a:t>
            </a:r>
          </a:p>
          <a:p>
            <a:r>
              <a:rPr lang="es-PE" dirty="0" smtClean="0"/>
              <a:t>Brasil: 17</a:t>
            </a:r>
          </a:p>
          <a:p>
            <a:r>
              <a:rPr lang="es-PE" dirty="0" smtClean="0"/>
              <a:t>Bolivia: 2</a:t>
            </a:r>
          </a:p>
          <a:p>
            <a:r>
              <a:rPr lang="es-PE" dirty="0" smtClean="0"/>
              <a:t>Chile: 5 </a:t>
            </a:r>
          </a:p>
          <a:p>
            <a:r>
              <a:rPr lang="es-PE" dirty="0" smtClean="0"/>
              <a:t>Colombia: 10 (completo)</a:t>
            </a:r>
          </a:p>
          <a:p>
            <a:r>
              <a:rPr lang="es-PE" dirty="0" smtClean="0"/>
              <a:t>Ecuador: 1</a:t>
            </a:r>
          </a:p>
          <a:p>
            <a:r>
              <a:rPr lang="es-PE" dirty="0" smtClean="0"/>
              <a:t>México: 5 (completo)</a:t>
            </a:r>
          </a:p>
          <a:p>
            <a:r>
              <a:rPr lang="es-PE" dirty="0" smtClean="0"/>
              <a:t>Paraguay: 2 (completo)</a:t>
            </a:r>
          </a:p>
          <a:p>
            <a:r>
              <a:rPr lang="es-PE" dirty="0" smtClean="0"/>
              <a:t>Perú: 3 (completo)</a:t>
            </a:r>
          </a:p>
          <a:p>
            <a:r>
              <a:rPr lang="es-PE" dirty="0" smtClean="0"/>
              <a:t>Uruguay: 2</a:t>
            </a:r>
          </a:p>
        </p:txBody>
      </p:sp>
    </p:spTree>
    <p:extLst>
      <p:ext uri="{BB962C8B-B14F-4D97-AF65-F5344CB8AC3E}">
        <p14:creationId xmlns="" xmlns:p14="http://schemas.microsoft.com/office/powerpoint/2010/main" val="17744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Organización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400696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6155142" y="1883391"/>
            <a:ext cx="368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5</a:t>
            </a:r>
            <a:endParaRPr lang="es-PE" dirty="0"/>
          </a:p>
        </p:txBody>
      </p:sp>
      <p:sp>
        <p:nvSpPr>
          <p:cNvPr id="9" name="CuadroTexto 8"/>
          <p:cNvSpPr txBox="1"/>
          <p:nvPr/>
        </p:nvSpPr>
        <p:spPr>
          <a:xfrm>
            <a:off x="7604078" y="2868304"/>
            <a:ext cx="57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19</a:t>
            </a:r>
            <a:endParaRPr lang="es-PE" dirty="0"/>
          </a:p>
        </p:txBody>
      </p:sp>
      <p:sp>
        <p:nvSpPr>
          <p:cNvPr id="10" name="CuadroTexto 9"/>
          <p:cNvSpPr txBox="1"/>
          <p:nvPr/>
        </p:nvSpPr>
        <p:spPr>
          <a:xfrm>
            <a:off x="5439770" y="4137546"/>
            <a:ext cx="48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28</a:t>
            </a:r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23517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>
                <a:solidFill>
                  <a:schemeClr val="tx1"/>
                </a:solidFill>
                <a:latin typeface="Arial Narrow" panose="020B0606020202030204" pitchFamily="34" charset="0"/>
              </a:rPr>
              <a:t>Organización</a:t>
            </a:r>
            <a:endParaRPr lang="es-PE" dirty="0"/>
          </a:p>
        </p:txBody>
      </p:sp>
      <p:graphicFrame>
        <p:nvGraphicFramePr>
          <p:cNvPr id="15" name="Marcador de contenido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3379581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20821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Comunicación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88182542"/>
              </p:ext>
            </p:extLst>
          </p:nvPr>
        </p:nvGraphicFramePr>
        <p:xfrm>
          <a:off x="3868738" y="863601"/>
          <a:ext cx="7336074" cy="4295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875964" y="5336275"/>
            <a:ext cx="7096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latin typeface="Arial Narrow" panose="020B0606020202030204" pitchFamily="34" charset="0"/>
              </a:rPr>
              <a:t>Además, existen iniciativas con cuentas en Google+, </a:t>
            </a:r>
            <a:r>
              <a:rPr lang="es-PE" dirty="0" err="1" smtClean="0">
                <a:latin typeface="Arial Narrow" panose="020B0606020202030204" pitchFamily="34" charset="0"/>
              </a:rPr>
              <a:t>Ning</a:t>
            </a:r>
            <a:r>
              <a:rPr lang="es-PE" dirty="0">
                <a:latin typeface="Arial Narrow" panose="020B0606020202030204" pitchFamily="34" charset="0"/>
              </a:rPr>
              <a:t> </a:t>
            </a:r>
            <a:r>
              <a:rPr lang="es-PE" dirty="0" smtClean="0">
                <a:latin typeface="Arial Narrow" panose="020B0606020202030204" pitchFamily="34" charset="0"/>
              </a:rPr>
              <a:t>y cuentas de redes nacionales y temáticas particulares.</a:t>
            </a:r>
            <a:endParaRPr lang="es-P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06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Temáticas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33219629"/>
              </p:ext>
            </p:extLst>
          </p:nvPr>
        </p:nvGraphicFramePr>
        <p:xfrm>
          <a:off x="3704965" y="1000078"/>
          <a:ext cx="7315200" cy="561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ector recto 8"/>
          <p:cNvCxnSpPr/>
          <p:nvPr/>
        </p:nvCxnSpPr>
        <p:spPr>
          <a:xfrm flipV="1">
            <a:off x="4312693" y="2579012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4312693" y="5146237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4312692" y="4067857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7949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Temáticas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dirty="0" smtClean="0"/>
              <a:t>Se trabajan otros temas como:</a:t>
            </a:r>
          </a:p>
          <a:p>
            <a:r>
              <a:rPr lang="es-PE" dirty="0" smtClean="0"/>
              <a:t>Derecho al agua</a:t>
            </a:r>
          </a:p>
          <a:p>
            <a:r>
              <a:rPr lang="es-PE" dirty="0" smtClean="0"/>
              <a:t>Discapacidad</a:t>
            </a:r>
          </a:p>
          <a:p>
            <a:r>
              <a:rPr lang="es-PE" dirty="0" smtClean="0"/>
              <a:t>Desarrollo socioeconómico</a:t>
            </a:r>
          </a:p>
          <a:p>
            <a:r>
              <a:rPr lang="es-PE" dirty="0" smtClean="0"/>
              <a:t>Ciudadanía</a:t>
            </a:r>
          </a:p>
          <a:p>
            <a:r>
              <a:rPr lang="es-PE" dirty="0" smtClean="0"/>
              <a:t>Planificación</a:t>
            </a:r>
          </a:p>
          <a:p>
            <a:r>
              <a:rPr lang="es-PE" dirty="0" smtClean="0"/>
              <a:t>Ciencia y tecnología</a:t>
            </a:r>
          </a:p>
          <a:p>
            <a:r>
              <a:rPr lang="es-PE" dirty="0" smtClean="0"/>
              <a:t>Voto Programático</a:t>
            </a:r>
          </a:p>
          <a:p>
            <a:r>
              <a:rPr lang="es-PE" dirty="0" smtClean="0"/>
              <a:t>Plan de Metas</a:t>
            </a:r>
          </a:p>
          <a:p>
            <a:r>
              <a:rPr lang="es-PE" dirty="0" smtClean="0"/>
              <a:t>Urbanismo</a:t>
            </a:r>
          </a:p>
          <a:p>
            <a:r>
              <a:rPr lang="es-PE" dirty="0" smtClean="0"/>
              <a:t>Primera infancia</a:t>
            </a:r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45656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Temáticas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435569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ector recto 6"/>
          <p:cNvCxnSpPr/>
          <p:nvPr/>
        </p:nvCxnSpPr>
        <p:spPr>
          <a:xfrm flipV="1">
            <a:off x="5295332" y="4843919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V="1">
            <a:off x="5295331" y="2947916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5365845" y="3847425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4451444" y="5145822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74536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Procesos</a:t>
            </a:r>
            <a:endParaRPr lang="es-PE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5414948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ector recto 7"/>
          <p:cNvCxnSpPr/>
          <p:nvPr/>
        </p:nvCxnSpPr>
        <p:spPr>
          <a:xfrm flipV="1">
            <a:off x="5049671" y="4844955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5049670" y="3698542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4572000" y="3301597"/>
            <a:ext cx="5609229" cy="27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45202532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TC103457475[[fn=Marco]]</Template>
  <TotalTime>747</TotalTime>
  <Words>277</Words>
  <Application>Microsoft Office PowerPoint</Application>
  <PresentationFormat>Personalizar</PresentationFormat>
  <Paragraphs>66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Marco</vt:lpstr>
      <vt:lpstr>Análisis de información de iniciativas y movimientos que conforman la Red Latinoamericana por Ciudades y Territorios Justos, Democráticos y sustentables</vt:lpstr>
      <vt:lpstr>Participantes</vt:lpstr>
      <vt:lpstr>Organización</vt:lpstr>
      <vt:lpstr>Organización</vt:lpstr>
      <vt:lpstr>Comunicación</vt:lpstr>
      <vt:lpstr>Temáticas</vt:lpstr>
      <vt:lpstr>Temáticas</vt:lpstr>
      <vt:lpstr>Temáticas</vt:lpstr>
      <vt:lpstr>Procesos</vt:lpstr>
      <vt:lpstr>Procesos</vt:lpstr>
      <vt:lpstr>Procesos</vt:lpstr>
      <vt:lpstr>Incidencia</vt:lpstr>
      <vt:lpstr>Incidencia</vt:lpstr>
      <vt:lpstr>Incidencia</vt:lpstr>
      <vt:lpstr>Incidencia</vt:lpstr>
      <vt:lpstr>Incidencia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información de iniciativas y movimientos que conforman la Red Latinoamericana por Ciudades y Territorios Justos, Democráticos y sustentables</dc:title>
  <dc:creator>Patt</dc:creator>
  <cp:lastModifiedBy>Ariel</cp:lastModifiedBy>
  <cp:revision>43</cp:revision>
  <dcterms:created xsi:type="dcterms:W3CDTF">2013-07-29T17:42:31Z</dcterms:created>
  <dcterms:modified xsi:type="dcterms:W3CDTF">2013-09-23T21:43:59Z</dcterms:modified>
</cp:coreProperties>
</file>