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973"/>
    <a:srgbClr val="BF95DF"/>
    <a:srgbClr val="A86ED4"/>
    <a:srgbClr val="AF423F"/>
    <a:srgbClr val="D69CCF"/>
    <a:srgbClr val="F5801F"/>
    <a:srgbClr val="F5CD5D"/>
    <a:srgbClr val="F68B32"/>
    <a:srgbClr val="ECD634"/>
    <a:srgbClr val="D6BF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956F3-51AA-4A5B-A898-EEA54FA15842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E4C2B-0B3D-4E7F-AA1B-F752D9DD7B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E4C2B-0B3D-4E7F-AA1B-F752D9DD7BDE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7AFD-4FA7-49A3-9253-F59FA32F2E1B}" type="datetimeFigureOut">
              <a:rPr lang="pt-BR" smtClean="0"/>
              <a:pPr/>
              <a:t>22/08/2012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EE44-9DAF-41DF-8D1A-827202CD4A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environment/europeangreencapital/docs/cities/egc_analysis2010-201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550" y="1485900"/>
            <a:ext cx="7308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3000" b="1" dirty="0">
                <a:latin typeface="Calibri" pitchFamily="34" charset="0"/>
              </a:rPr>
              <a:t>Programa Cidades Sustentáveis </a:t>
            </a:r>
          </a:p>
        </p:txBody>
      </p:sp>
      <p:pic>
        <p:nvPicPr>
          <p:cNvPr id="15362" name="Picture 2" descr="File:Ciclovia Vancou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64197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412776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Rios e córregos classificados, pelo menos, com estado "bom"</a:t>
            </a:r>
          </a:p>
          <a:p>
            <a:r>
              <a:rPr lang="pt-BR" dirty="0"/>
              <a:t>Porcentagem dos rios e </a:t>
            </a:r>
            <a:r>
              <a:rPr lang="pt-BR" dirty="0" smtClean="0"/>
              <a:t>córregos </a:t>
            </a:r>
            <a:r>
              <a:rPr lang="pt-BR" dirty="0"/>
              <a:t>classificados, pelo menos, com estado "bom" (segundo a </a:t>
            </a:r>
            <a:r>
              <a:rPr lang="pt-BR" dirty="0" smtClean="0"/>
              <a:t>classificação oficial da </a:t>
            </a:r>
            <a:r>
              <a:rPr lang="pt-BR" dirty="0"/>
              <a:t>Agencia Nacional de </a:t>
            </a:r>
            <a:r>
              <a:rPr lang="pt-BR" dirty="0" smtClean="0"/>
              <a:t>Águas </a:t>
            </a:r>
            <a:r>
              <a:rPr lang="pt-BR" dirty="0"/>
              <a:t>- ANA).</a:t>
            </a:r>
          </a:p>
          <a:p>
            <a:pPr>
              <a:spcBef>
                <a:spcPts val="1200"/>
              </a:spcBef>
            </a:pPr>
            <a:r>
              <a:rPr lang="pt-BR" sz="1700" b="1" dirty="0" smtClean="0"/>
              <a:t>Meta</a:t>
            </a:r>
            <a:r>
              <a:rPr lang="pt-BR" sz="1700" b="1" i="1" dirty="0"/>
              <a:t>: </a:t>
            </a:r>
            <a:r>
              <a:rPr lang="pt-BR" sz="1700" b="1" dirty="0"/>
              <a:t>100% dos rios e córregos classificados, pelo menos, com estado "bom" (segundo a</a:t>
            </a:r>
          </a:p>
          <a:p>
            <a:r>
              <a:rPr lang="pt-BR" sz="1700" b="1" dirty="0"/>
              <a:t>classificação oficial).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</a:p>
          <a:p>
            <a:pPr>
              <a:spcBef>
                <a:spcPts val="1200"/>
              </a:spcBef>
            </a:pPr>
            <a:r>
              <a:rPr lang="pt-BR" sz="1700" b="1" dirty="0" smtClean="0"/>
              <a:t>Referência </a:t>
            </a:r>
            <a:r>
              <a:rPr lang="pt-BR" sz="1700" b="1" dirty="0"/>
              <a:t>de Meta:</a:t>
            </a:r>
          </a:p>
          <a:p>
            <a:r>
              <a:rPr lang="pt-BR" sz="1700" dirty="0" smtClean="0"/>
              <a:t>Rio Paraná </a:t>
            </a:r>
            <a:r>
              <a:rPr lang="pt-BR" sz="1700" dirty="0"/>
              <a:t>no </a:t>
            </a:r>
            <a:r>
              <a:rPr lang="pt-BR" sz="1700" dirty="0" smtClean="0"/>
              <a:t>Município </a:t>
            </a:r>
            <a:r>
              <a:rPr lang="pt-BR" sz="1700" dirty="0"/>
              <a:t>de Rosana (SP), Brasil (2010): IQA = 92 </a:t>
            </a:r>
            <a:r>
              <a:rPr lang="pt-BR" sz="1700" dirty="0" smtClean="0"/>
              <a:t>(ótima)</a:t>
            </a:r>
            <a:endParaRPr lang="pt-BR" sz="1700" dirty="0"/>
          </a:p>
          <a:p>
            <a:r>
              <a:rPr lang="pt-BR" sz="1200" b="1" dirty="0"/>
              <a:t>Fonte: </a:t>
            </a:r>
            <a:r>
              <a:rPr lang="pt-BR" sz="1200" dirty="0"/>
              <a:t>http://arquivos.ana.gov.br/imprensa/arquivos/Conjuntura2012.pdf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441929" y="5949280"/>
            <a:ext cx="17652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err="1" smtClean="0"/>
              <a:t>by</a:t>
            </a:r>
            <a:r>
              <a:rPr lang="pt-BR" sz="1100" dirty="0"/>
              <a:t> Andrieli </a:t>
            </a:r>
            <a:r>
              <a:rPr lang="pt-BR" sz="1100" dirty="0" err="1"/>
              <a:t>Pachú</a:t>
            </a:r>
            <a:r>
              <a:rPr lang="pt-BR" sz="1100" dirty="0"/>
              <a:t> </a:t>
            </a:r>
            <a:r>
              <a:rPr lang="pt-BR" sz="1100" dirty="0" smtClean="0"/>
              <a:t>- CC</a:t>
            </a:r>
            <a:endParaRPr lang="pt-BR" sz="1100" dirty="0"/>
          </a:p>
        </p:txBody>
      </p:sp>
      <p:pic>
        <p:nvPicPr>
          <p:cNvPr id="25602" name="Picture 2" descr="C:\Users\usuario\Desktop\Rosana - SP.jpg"/>
          <p:cNvPicPr>
            <a:picLocks noChangeAspect="1" noChangeArrowheads="1"/>
          </p:cNvPicPr>
          <p:nvPr/>
        </p:nvPicPr>
        <p:blipFill>
          <a:blip r:embed="rId3" cstate="print"/>
          <a:srcRect t="4016" b="37749"/>
          <a:stretch>
            <a:fillRect/>
          </a:stretch>
        </p:blipFill>
        <p:spPr bwMode="auto">
          <a:xfrm>
            <a:off x="5508104" y="4365104"/>
            <a:ext cx="3462215" cy="151216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79512" y="4293096"/>
            <a:ext cx="5184576" cy="19236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500" dirty="0" smtClean="0"/>
              <a:t>Desde o ano 2000, Sorocaba vem desenvolvendo ações no marco do Programa de Despoluição do Rio Sorocaba. </a:t>
            </a:r>
            <a:r>
              <a:rPr lang="pt-BR" sz="1500" dirty="0"/>
              <a:t>De acordo com a </a:t>
            </a:r>
            <a:r>
              <a:rPr lang="pt-BR" sz="1500" dirty="0" smtClean="0"/>
              <a:t>ANA, até 2010, </a:t>
            </a:r>
            <a:r>
              <a:rPr lang="pt-BR" sz="1500" dirty="0"/>
              <a:t>o </a:t>
            </a:r>
            <a:r>
              <a:rPr lang="pt-BR" sz="1500" dirty="0" smtClean="0"/>
              <a:t>índice </a:t>
            </a:r>
            <a:r>
              <a:rPr lang="pt-BR" sz="1500" dirty="0"/>
              <a:t>de </a:t>
            </a:r>
            <a:r>
              <a:rPr lang="pt-BR" sz="1500" dirty="0" smtClean="0"/>
              <a:t>qualidade das águas </a:t>
            </a:r>
            <a:r>
              <a:rPr lang="pt-BR" sz="1500" dirty="0"/>
              <a:t>do rio melhorou entre 14 e 17</a:t>
            </a:r>
            <a:r>
              <a:rPr lang="pt-BR" sz="1500" dirty="0" smtClean="0"/>
              <a:t>%.</a:t>
            </a:r>
          </a:p>
          <a:p>
            <a:r>
              <a:rPr lang="pt-BR" sz="1500" dirty="0" smtClean="0"/>
              <a:t>Outro exemplo bem sucedido é Seul</a:t>
            </a:r>
            <a:r>
              <a:rPr lang="pt-BR" sz="1500" dirty="0"/>
              <a:t>, na Coreia do Sul, </a:t>
            </a:r>
            <a:r>
              <a:rPr lang="pt-BR" sz="1500" dirty="0" smtClean="0"/>
              <a:t>que optou </a:t>
            </a:r>
            <a:r>
              <a:rPr lang="pt-BR" sz="1500" dirty="0"/>
              <a:t>pela </a:t>
            </a:r>
            <a:r>
              <a:rPr lang="pt-BR" sz="1500" dirty="0" smtClean="0"/>
              <a:t>recuperação </a:t>
            </a:r>
            <a:r>
              <a:rPr lang="pt-BR" sz="1500" dirty="0"/>
              <a:t>do rio e pela </a:t>
            </a:r>
            <a:r>
              <a:rPr lang="pt-BR" sz="1500" dirty="0" smtClean="0"/>
              <a:t>renovação urbana</a:t>
            </a:r>
            <a:r>
              <a:rPr lang="pt-BR" sz="1500" dirty="0"/>
              <a:t>. </a:t>
            </a:r>
            <a:endParaRPr lang="pt-BR" sz="1500" b="1" dirty="0" smtClean="0"/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</a:t>
            </a:r>
            <a:r>
              <a:rPr lang="pt-BR" sz="1200" b="1" dirty="0"/>
              <a:t>http://</a:t>
            </a:r>
            <a:r>
              <a:rPr lang="pt-BR" sz="1200" b="1" dirty="0" smtClean="0"/>
              <a:t>www.cidadessustentaveis.org.br/boas_praticas/exibir/244; </a:t>
            </a:r>
            <a:r>
              <a:rPr lang="pt-BR" sz="1200" b="1" dirty="0"/>
              <a:t>http://</a:t>
            </a:r>
            <a:r>
              <a:rPr lang="pt-BR" sz="1200" b="1" dirty="0" smtClean="0"/>
              <a:t>www.cidadessustentaveis.org.br/boas_praticas/exibir/88</a:t>
            </a:r>
            <a:endParaRPr lang="pt-BR" sz="1200" b="1" dirty="0"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094767" y="836712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7008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Crimes violentos fatais</a:t>
            </a:r>
          </a:p>
          <a:p>
            <a:r>
              <a:rPr lang="pt-BR" dirty="0" smtClean="0"/>
              <a:t>Número </a:t>
            </a:r>
            <a:r>
              <a:rPr lang="pt-BR" dirty="0"/>
              <a:t>de crimes violentos fatais por dez mil habitantes, por local de </a:t>
            </a:r>
            <a:r>
              <a:rPr lang="pt-BR" dirty="0" smtClean="0"/>
              <a:t>ocorrência.</a:t>
            </a:r>
          </a:p>
          <a:p>
            <a:endParaRPr lang="pt-BR" dirty="0"/>
          </a:p>
          <a:p>
            <a:r>
              <a:rPr lang="pt-BR" b="1" dirty="0"/>
              <a:t>Meta</a:t>
            </a:r>
            <a:r>
              <a:rPr lang="pt-BR" b="1" i="1" dirty="0"/>
              <a:t>: </a:t>
            </a:r>
            <a:r>
              <a:rPr lang="pt-BR" b="1" dirty="0"/>
              <a:t>Zerar os crimes violentos fatais na cidade.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6021288"/>
            <a:ext cx="23054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Prefeitura Municipal de Canoas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43808" y="3356992"/>
            <a:ext cx="5832648" cy="18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projeto </a:t>
            </a:r>
            <a:r>
              <a:rPr lang="pt-BR" sz="1600" dirty="0" smtClean="0"/>
              <a:t>Território </a:t>
            </a:r>
            <a:r>
              <a:rPr lang="pt-BR" sz="1600" dirty="0"/>
              <a:t>de Paz teve inicio no segundo semestre de </a:t>
            </a:r>
            <a:r>
              <a:rPr lang="pt-BR" sz="1600" dirty="0" smtClean="0"/>
              <a:t>2009 e </a:t>
            </a:r>
            <a:r>
              <a:rPr lang="pt-BR" sz="1600" dirty="0"/>
              <a:t>melhorou as </a:t>
            </a:r>
            <a:r>
              <a:rPr lang="pt-BR" sz="1600" dirty="0" smtClean="0"/>
              <a:t>condições </a:t>
            </a:r>
            <a:r>
              <a:rPr lang="pt-BR" sz="1600" dirty="0"/>
              <a:t>de vida e de </a:t>
            </a:r>
            <a:r>
              <a:rPr lang="pt-BR" sz="1600" dirty="0" smtClean="0"/>
              <a:t>segurança </a:t>
            </a:r>
            <a:r>
              <a:rPr lang="pt-BR" sz="1600" dirty="0"/>
              <a:t>local no bairro </a:t>
            </a:r>
            <a:r>
              <a:rPr lang="pt-BR" sz="1600" dirty="0" smtClean="0"/>
              <a:t>de </a:t>
            </a:r>
            <a:r>
              <a:rPr lang="pt-BR" sz="1600" dirty="0" err="1" smtClean="0"/>
              <a:t>Guajuviras</a:t>
            </a:r>
            <a:r>
              <a:rPr lang="pt-BR" sz="1600" dirty="0"/>
              <a:t>, na cidade de Canoas, antes conhecido como a “</a:t>
            </a:r>
            <a:r>
              <a:rPr lang="pt-BR" sz="1600" dirty="0" err="1" smtClean="0"/>
              <a:t>Bagda</a:t>
            </a:r>
            <a:r>
              <a:rPr lang="pt-BR" sz="1600" dirty="0" smtClean="0"/>
              <a:t> Gaúcha”</a:t>
            </a:r>
            <a:r>
              <a:rPr lang="pt-BR" sz="1500" dirty="0" smtClean="0"/>
              <a:t>. </a:t>
            </a:r>
            <a:r>
              <a:rPr lang="pt-BR" sz="1600" dirty="0" smtClean="0"/>
              <a:t>Em </a:t>
            </a:r>
            <a:r>
              <a:rPr lang="pt-BR" sz="1600" dirty="0"/>
              <a:t>dois anos, os resultados foram </a:t>
            </a:r>
            <a:r>
              <a:rPr lang="pt-BR" sz="1600" dirty="0" smtClean="0"/>
              <a:t>esperançosos: </a:t>
            </a:r>
            <a:r>
              <a:rPr lang="pt-BR" sz="1600" dirty="0"/>
              <a:t>os </a:t>
            </a:r>
            <a:r>
              <a:rPr lang="pt-BR" sz="1600" dirty="0" smtClean="0"/>
              <a:t>homicídios </a:t>
            </a:r>
            <a:r>
              <a:rPr lang="pt-BR" sz="1600" dirty="0"/>
              <a:t>no </a:t>
            </a:r>
            <a:r>
              <a:rPr lang="pt-BR" sz="1600" dirty="0" smtClean="0"/>
              <a:t>bairro caíram 73</a:t>
            </a:r>
            <a:r>
              <a:rPr lang="pt-BR" sz="1600" dirty="0"/>
              <a:t>%, </a:t>
            </a:r>
            <a:r>
              <a:rPr lang="pt-BR" sz="1600" dirty="0" smtClean="0"/>
              <a:t>e, </a:t>
            </a:r>
            <a:r>
              <a:rPr lang="pt-BR" sz="1600" dirty="0"/>
              <a:t>na </a:t>
            </a:r>
            <a:r>
              <a:rPr lang="pt-BR" sz="1600" dirty="0" smtClean="0"/>
              <a:t>cidade, 43</a:t>
            </a:r>
            <a:r>
              <a:rPr lang="pt-BR" sz="1600" dirty="0"/>
              <a:t>%; a </a:t>
            </a:r>
            <a:r>
              <a:rPr lang="pt-BR" sz="1600" dirty="0" smtClean="0"/>
              <a:t>redução </a:t>
            </a:r>
            <a:r>
              <a:rPr lang="pt-BR" sz="1600" dirty="0"/>
              <a:t>do uso de </a:t>
            </a:r>
            <a:r>
              <a:rPr lang="pt-BR" sz="1600" dirty="0" smtClean="0"/>
              <a:t>armas de </a:t>
            </a:r>
            <a:r>
              <a:rPr lang="pt-BR" sz="1600" dirty="0"/>
              <a:t>fogo foi de 24,3% (5,5% na cidade</a:t>
            </a:r>
            <a:r>
              <a:rPr lang="pt-BR" sz="1600" dirty="0" smtClean="0"/>
              <a:t>).</a:t>
            </a:r>
            <a:endParaRPr lang="pt-BR" sz="1500" b="1" dirty="0" smtClean="0"/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</a:t>
            </a:r>
            <a:r>
              <a:rPr lang="pt-BR" sz="1200" b="1" dirty="0"/>
              <a:t>http://www.cidadessustentaveis.org.br/boas_praticas/exibir/191</a:t>
            </a:r>
            <a:endParaRPr lang="pt-BR" sz="1200" b="1" dirty="0"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07904" y="1124744"/>
            <a:ext cx="5279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Equidade, Justiça Social e Cultura de Paz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2162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95936" y="1052736"/>
            <a:ext cx="4864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D6BF14"/>
                </a:solidFill>
                <a:cs typeface="Arial" pitchFamily="34" charset="0"/>
              </a:rPr>
              <a:t>Gestão Local para a Sustentabilidade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55679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D6BF14"/>
                </a:solidFill>
                <a:cs typeface="Arial" pitchFamily="34" charset="0"/>
              </a:rPr>
              <a:t>Gestão transparente e eficiente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566124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Fonte: </a:t>
            </a:r>
            <a:r>
              <a:rPr lang="pt-BR" sz="1100" dirty="0" err="1" smtClean="0"/>
              <a:t>lorisgirl</a:t>
            </a:r>
            <a:r>
              <a:rPr lang="pt-BR" sz="1100" dirty="0"/>
              <a:t> </a:t>
            </a:r>
            <a:r>
              <a:rPr lang="pt-BR" sz="1100" dirty="0" smtClean="0"/>
              <a:t>- CC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411760" y="2132856"/>
            <a:ext cx="6408712" cy="33085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Em 2005, a prefeitura de </a:t>
            </a:r>
            <a:r>
              <a:rPr lang="pt-BR" sz="1600" b="1" dirty="0" smtClean="0"/>
              <a:t>Maringá </a:t>
            </a:r>
            <a:r>
              <a:rPr lang="pt-BR" sz="1600" b="1" dirty="0"/>
              <a:t>(PR) </a:t>
            </a:r>
            <a:r>
              <a:rPr lang="pt-BR" sz="1600" dirty="0"/>
              <a:t>criou o Portal da </a:t>
            </a:r>
            <a:r>
              <a:rPr lang="pt-BR" sz="1600" dirty="0" smtClean="0"/>
              <a:t>Transparência, </a:t>
            </a:r>
            <a:r>
              <a:rPr lang="pt-BR" sz="1600" dirty="0"/>
              <a:t>que </a:t>
            </a:r>
            <a:r>
              <a:rPr lang="pt-BR" sz="1600" dirty="0" smtClean="0"/>
              <a:t>se inseriu </a:t>
            </a:r>
            <a:r>
              <a:rPr lang="pt-BR" sz="1600" dirty="0"/>
              <a:t>num </a:t>
            </a:r>
            <a:r>
              <a:rPr lang="pt-BR" sz="1600" b="1" dirty="0"/>
              <a:t>modelo de </a:t>
            </a:r>
            <a:r>
              <a:rPr lang="pt-BR" sz="1600" b="1" dirty="0" smtClean="0"/>
              <a:t>gestão </a:t>
            </a:r>
            <a:r>
              <a:rPr lang="pt-BR" sz="1600" b="1" dirty="0"/>
              <a:t>municipal baseado em quatro pilares</a:t>
            </a:r>
            <a:r>
              <a:rPr lang="pt-BR" sz="1600" dirty="0"/>
              <a:t>: </a:t>
            </a:r>
            <a:r>
              <a:rPr lang="pt-BR" sz="1600" b="1" dirty="0" smtClean="0"/>
              <a:t>planejamento, controle</a:t>
            </a:r>
            <a:r>
              <a:rPr lang="pt-BR" sz="1600" b="1" dirty="0"/>
              <a:t>, </a:t>
            </a:r>
            <a:r>
              <a:rPr lang="pt-BR" sz="1600" b="1" dirty="0" smtClean="0"/>
              <a:t>transparência </a:t>
            </a:r>
            <a:r>
              <a:rPr lang="pt-BR" sz="1600" b="1" dirty="0"/>
              <a:t>e responsabilidade</a:t>
            </a:r>
            <a:r>
              <a:rPr lang="pt-BR" sz="1600" dirty="0"/>
              <a:t>. O Portal informa a </a:t>
            </a:r>
            <a:r>
              <a:rPr lang="pt-BR" sz="1600" dirty="0" smtClean="0"/>
              <a:t>população sobre as </a:t>
            </a:r>
            <a:r>
              <a:rPr lang="pt-BR" sz="1600" dirty="0"/>
              <a:t>contas do </a:t>
            </a:r>
            <a:r>
              <a:rPr lang="pt-BR" sz="1600" dirty="0" smtClean="0"/>
              <a:t>município, </a:t>
            </a:r>
            <a:r>
              <a:rPr lang="pt-BR" sz="1600" dirty="0"/>
              <a:t>com </a:t>
            </a:r>
            <a:r>
              <a:rPr lang="pt-BR" sz="1600" b="1" dirty="0" smtClean="0"/>
              <a:t>transparência </a:t>
            </a:r>
            <a:r>
              <a:rPr lang="pt-BR" sz="1600" b="1" dirty="0"/>
              <a:t>total das receitas, despesas e </a:t>
            </a:r>
            <a:r>
              <a:rPr lang="pt-BR" sz="1600" b="1" dirty="0" smtClean="0"/>
              <a:t>atos públicos </a:t>
            </a:r>
            <a:r>
              <a:rPr lang="pt-BR" sz="1600" b="1" dirty="0"/>
              <a:t>municipais</a:t>
            </a:r>
            <a:r>
              <a:rPr lang="pt-BR" sz="1600" dirty="0"/>
              <a:t>, </a:t>
            </a:r>
            <a:r>
              <a:rPr lang="pt-BR" sz="1600" dirty="0" smtClean="0"/>
              <a:t>além </a:t>
            </a:r>
            <a:r>
              <a:rPr lang="pt-BR" sz="1600" dirty="0"/>
              <a:t>de facilitar </a:t>
            </a:r>
            <a:r>
              <a:rPr lang="pt-BR" sz="1600" dirty="0" smtClean="0"/>
              <a:t>serviços </a:t>
            </a:r>
            <a:r>
              <a:rPr lang="pt-BR" sz="1600" dirty="0"/>
              <a:t>e processos </a:t>
            </a:r>
            <a:r>
              <a:rPr lang="pt-BR" sz="1600" dirty="0" smtClean="0"/>
              <a:t>burocráticos </a:t>
            </a:r>
            <a:r>
              <a:rPr lang="pt-BR" sz="1600" dirty="0"/>
              <a:t>via </a:t>
            </a:r>
            <a:r>
              <a:rPr lang="pt-BR" sz="1600" dirty="0" smtClean="0"/>
              <a:t>internet. Com </a:t>
            </a:r>
            <a:r>
              <a:rPr lang="pt-BR" sz="1600" dirty="0"/>
              <a:t>isso, </a:t>
            </a:r>
            <a:r>
              <a:rPr lang="pt-BR" sz="1600" dirty="0" smtClean="0"/>
              <a:t>além </a:t>
            </a:r>
            <a:r>
              <a:rPr lang="pt-BR" sz="1600" dirty="0"/>
              <a:t>de </a:t>
            </a:r>
            <a:r>
              <a:rPr lang="pt-BR" sz="1600" dirty="0" smtClean="0"/>
              <a:t>promover o </a:t>
            </a:r>
            <a:r>
              <a:rPr lang="pt-BR" sz="1600" dirty="0"/>
              <a:t>acesso </a:t>
            </a:r>
            <a:r>
              <a:rPr lang="pt-BR" sz="1600" dirty="0" smtClean="0"/>
              <a:t>às informações públicas</a:t>
            </a:r>
            <a:r>
              <a:rPr lang="pt-BR" sz="1600" dirty="0"/>
              <a:t>, a </a:t>
            </a:r>
            <a:r>
              <a:rPr lang="pt-BR" sz="1600" dirty="0" smtClean="0"/>
              <a:t>própria prefeitura conseguiu </a:t>
            </a:r>
            <a:r>
              <a:rPr lang="pt-BR" sz="1600" dirty="0"/>
              <a:t>gerenciar os estoques e os fluxos de dinheiro e materiais do </a:t>
            </a:r>
            <a:r>
              <a:rPr lang="pt-BR" sz="1600" dirty="0" smtClean="0"/>
              <a:t>município de </a:t>
            </a:r>
            <a:r>
              <a:rPr lang="pt-BR" sz="1600" dirty="0"/>
              <a:t>maneira mais transparente, organizada e eficiente.</a:t>
            </a:r>
          </a:p>
          <a:p>
            <a:r>
              <a:rPr lang="pt-BR" sz="1600" b="1" dirty="0"/>
              <a:t>A </a:t>
            </a:r>
            <a:r>
              <a:rPr lang="pt-BR" sz="1600" b="1" dirty="0" smtClean="0"/>
              <a:t>administração </a:t>
            </a:r>
            <a:r>
              <a:rPr lang="pt-BR" sz="1600" b="1" dirty="0"/>
              <a:t>municipal tem se </a:t>
            </a:r>
            <a:r>
              <a:rPr lang="pt-BR" sz="1600" b="1" dirty="0" smtClean="0"/>
              <a:t>esforçado </a:t>
            </a:r>
            <a:r>
              <a:rPr lang="pt-BR" sz="1600" b="1" dirty="0"/>
              <a:t>para ampliar o </a:t>
            </a:r>
            <a:r>
              <a:rPr lang="pt-BR" sz="1600" b="1" dirty="0" smtClean="0"/>
              <a:t>diálogo </a:t>
            </a:r>
            <a:r>
              <a:rPr lang="pt-BR" sz="1600" b="1" dirty="0"/>
              <a:t>com a</a:t>
            </a:r>
          </a:p>
          <a:p>
            <a:r>
              <a:rPr lang="pt-BR" sz="1600" b="1" dirty="0" smtClean="0"/>
              <a:t>população, </a:t>
            </a:r>
            <a:r>
              <a:rPr lang="pt-BR" sz="1600" b="1" dirty="0"/>
              <a:t>por meio de </a:t>
            </a:r>
            <a:r>
              <a:rPr lang="pt-BR" sz="1600" b="1" dirty="0" smtClean="0"/>
              <a:t>reuniões </a:t>
            </a:r>
            <a:r>
              <a:rPr lang="pt-BR" sz="1600" b="1" dirty="0"/>
              <a:t>abertas nos bairros da cidade e no </a:t>
            </a:r>
            <a:r>
              <a:rPr lang="pt-BR" sz="1600" b="1" dirty="0" smtClean="0"/>
              <a:t>próprio gabinete </a:t>
            </a:r>
            <a:r>
              <a:rPr lang="pt-BR" sz="1600" b="1" dirty="0"/>
              <a:t>do prefeito.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http://www.cidadessustentaveis.org.br/boas_praticas/exibir/204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088232" cy="31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95936" y="1052736"/>
            <a:ext cx="4864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D6BF14"/>
                </a:solidFill>
                <a:cs typeface="Arial" pitchFamily="34" charset="0"/>
              </a:rPr>
              <a:t>Gestão Local para a Sustentabilidade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141277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D6BF14"/>
                </a:solidFill>
                <a:cs typeface="Arial" pitchFamily="34" charset="0"/>
              </a:rPr>
              <a:t>Plano de Metas</a:t>
            </a:r>
            <a:endParaRPr lang="pt-BR" sz="2400" b="1" dirty="0">
              <a:solidFill>
                <a:srgbClr val="D6BF14"/>
              </a:solidFill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520" y="1916832"/>
            <a:ext cx="8568952" cy="39395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Implantação de um Plano de Metas para a cidade</a:t>
            </a:r>
          </a:p>
          <a:p>
            <a:r>
              <a:rPr lang="pt-BR" sz="1600" dirty="0" smtClean="0"/>
              <a:t>Implantar </a:t>
            </a:r>
            <a:r>
              <a:rPr lang="pt-BR" sz="1600" dirty="0"/>
              <a:t>um Plano de Metas para os quatro anos da gestão, em até noventa dias após </a:t>
            </a:r>
            <a:r>
              <a:rPr lang="pt-BR" sz="1600" dirty="0" smtClean="0"/>
              <a:t>a posse</a:t>
            </a:r>
            <a:r>
              <a:rPr lang="pt-BR" sz="1600" dirty="0"/>
              <a:t>, que contenha as prioridades: as ações estratégicas, os indicadores e metas </a:t>
            </a:r>
            <a:r>
              <a:rPr lang="pt-BR" sz="1600" dirty="0" smtClean="0"/>
              <a:t>quantitativas para </a:t>
            </a:r>
            <a:r>
              <a:rPr lang="pt-BR" sz="1600" dirty="0"/>
              <a:t>cada um dos setores da Administração Pública Municipal, por menor unidade </a:t>
            </a:r>
            <a:r>
              <a:rPr lang="pt-BR" sz="1600" dirty="0" smtClean="0"/>
              <a:t>administrativa, observando</a:t>
            </a:r>
            <a:r>
              <a:rPr lang="pt-BR" sz="1600" dirty="0"/>
              <a:t>, no mínimo, as diretrizes de sua campanha eleitoral e os objetivos, as ações </a:t>
            </a:r>
            <a:r>
              <a:rPr lang="pt-BR" sz="1600" dirty="0" smtClean="0"/>
              <a:t>estratégicas e </a:t>
            </a:r>
            <a:r>
              <a:rPr lang="pt-BR" sz="1600" dirty="0"/>
              <a:t>as demais normas da lei do Plano Diretor Estratégico. Os indicadores de desempenho </a:t>
            </a:r>
            <a:r>
              <a:rPr lang="pt-BR" sz="1600" dirty="0" smtClean="0"/>
              <a:t>deverão ser </a:t>
            </a:r>
            <a:r>
              <a:rPr lang="pt-BR" sz="1600" dirty="0"/>
              <a:t>elaborados e fixados seguindo critérios como a promoção do desenvolvimento sustentável, </a:t>
            </a:r>
            <a:r>
              <a:rPr lang="pt-BR" sz="1600" dirty="0" smtClean="0"/>
              <a:t>a democracia </a:t>
            </a:r>
            <a:r>
              <a:rPr lang="pt-BR" sz="1600" dirty="0"/>
              <a:t>e a justiça social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600" b="1" dirty="0" smtClean="0"/>
              <a:t>Cerca de 30 cidades brasileiras já aprovaram legislação semelhante</a:t>
            </a:r>
            <a:r>
              <a:rPr lang="pt-BR" sz="1600" dirty="0" smtClean="0"/>
              <a:t>. A experiência também vem sendo bem-sucedida em cidades da America Latina, como em </a:t>
            </a:r>
            <a:r>
              <a:rPr lang="pt-BR" sz="1600" dirty="0" err="1" smtClean="0"/>
              <a:t>Mendoza</a:t>
            </a:r>
            <a:r>
              <a:rPr lang="pt-BR" sz="1600" dirty="0" smtClean="0"/>
              <a:t> e Córdoba, ambas na Argentina. Esse mecanismo foi incorporado em suas Leis e Cartas Orgânicas, o que inspirou, também, </a:t>
            </a:r>
            <a:r>
              <a:rPr lang="pt-BR" sz="1600" b="1" dirty="0" smtClean="0"/>
              <a:t>duas propostas de emenda as Constituições Federais do Brasil e do Chile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/>
              <a:t>Fontes</a:t>
            </a:r>
            <a:r>
              <a:rPr lang="pt-BR" sz="1200" b="1" dirty="0"/>
              <a:t>:</a:t>
            </a:r>
          </a:p>
          <a:p>
            <a:r>
              <a:rPr lang="pt-BR" sz="1200" b="1" dirty="0"/>
              <a:t>Programa Cidades Sustentáveis - http://</a:t>
            </a:r>
            <a:r>
              <a:rPr lang="pt-BR" sz="1200" b="1" dirty="0" smtClean="0"/>
              <a:t>www.nossasaopaulo.org.br/portal/emenda</a:t>
            </a:r>
          </a:p>
          <a:p>
            <a:r>
              <a:rPr lang="pt-BR" sz="1200" b="1" dirty="0"/>
              <a:t>http://www.informeavina2011.org/portugues/cuidades.shtml</a:t>
            </a:r>
          </a:p>
          <a:p>
            <a:r>
              <a:rPr lang="pt-BR" sz="1200" b="1" dirty="0"/>
              <a:t>http://www.nossasaopaulo.org.br/portal/node/18084</a:t>
            </a:r>
          </a:p>
        </p:txBody>
      </p:sp>
      <p:pic>
        <p:nvPicPr>
          <p:cNvPr id="29698" name="Picture 2" descr="http://www.nossasaopaulo.org.br/portal/imagens/RedeSocialBrasile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85184"/>
            <a:ext cx="2426371" cy="105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55976" y="1052736"/>
            <a:ext cx="440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Planejamento e Desenho Urbano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Área desmatada</a:t>
            </a:r>
          </a:p>
          <a:p>
            <a:r>
              <a:rPr lang="pt-BR" dirty="0"/>
              <a:t>Porcentagem da </a:t>
            </a:r>
            <a:r>
              <a:rPr lang="pt-BR" dirty="0" smtClean="0"/>
              <a:t>área </a:t>
            </a:r>
            <a:r>
              <a:rPr lang="pt-BR" dirty="0"/>
              <a:t>desmatada acumulada, ano a ano, sobre a </a:t>
            </a:r>
            <a:r>
              <a:rPr lang="pt-BR" dirty="0" smtClean="0"/>
              <a:t>área </a:t>
            </a:r>
            <a:r>
              <a:rPr lang="pt-BR" dirty="0"/>
              <a:t>total do </a:t>
            </a:r>
            <a:r>
              <a:rPr lang="pt-BR" dirty="0" smtClean="0"/>
              <a:t>município.</a:t>
            </a:r>
            <a:endParaRPr lang="pt-BR" dirty="0"/>
          </a:p>
          <a:p>
            <a:endParaRPr lang="pt-BR" b="1" dirty="0" smtClean="0"/>
          </a:p>
          <a:p>
            <a:r>
              <a:rPr lang="pt-BR" b="1" dirty="0" smtClean="0"/>
              <a:t>Meta</a:t>
            </a:r>
            <a:r>
              <a:rPr lang="pt-BR" b="1" dirty="0"/>
              <a:t>: Zerar o desmatamento ilegal no município.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15816" y="3284984"/>
            <a:ext cx="5976664" cy="2077492"/>
          </a:xfrm>
          <a:prstGeom prst="rect">
            <a:avLst/>
          </a:prstGeom>
          <a:solidFill>
            <a:srgbClr val="F5CD5D"/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Com </a:t>
            </a:r>
            <a:r>
              <a:rPr lang="pt-BR" sz="1600" dirty="0"/>
              <a:t>o projeto </a:t>
            </a:r>
            <a:r>
              <a:rPr lang="pt-BR" sz="1600" dirty="0" smtClean="0"/>
              <a:t>Municípios Verdes, </a:t>
            </a:r>
            <a:r>
              <a:rPr lang="pt-BR" sz="1600" dirty="0"/>
              <a:t>a </a:t>
            </a:r>
            <a:r>
              <a:rPr lang="pt-BR" sz="1600" dirty="0" smtClean="0"/>
              <a:t>cidade de </a:t>
            </a:r>
            <a:r>
              <a:rPr lang="pt-BR" sz="1600" dirty="0" err="1" smtClean="0"/>
              <a:t>Paragominas</a:t>
            </a:r>
            <a:r>
              <a:rPr lang="pt-BR" sz="1600" dirty="0" smtClean="0"/>
              <a:t> (PA) virou </a:t>
            </a:r>
            <a:r>
              <a:rPr lang="pt-BR" sz="1600" dirty="0"/>
              <a:t>exemplo </a:t>
            </a:r>
            <a:r>
              <a:rPr lang="pt-BR" sz="1600" dirty="0" smtClean="0"/>
              <a:t>de sustentabilidade </a:t>
            </a:r>
            <a:r>
              <a:rPr lang="pt-BR" sz="1600" dirty="0"/>
              <a:t>na </a:t>
            </a:r>
            <a:r>
              <a:rPr lang="pt-BR" sz="1600" dirty="0" smtClean="0"/>
              <a:t>prática</a:t>
            </a:r>
            <a:r>
              <a:rPr lang="pt-BR" sz="1600" dirty="0"/>
              <a:t>. </a:t>
            </a:r>
            <a:r>
              <a:rPr lang="pt-BR" sz="1600" dirty="0" smtClean="0"/>
              <a:t>Foram instituídos </a:t>
            </a:r>
            <a:r>
              <a:rPr lang="pt-BR" sz="1600" dirty="0"/>
              <a:t>11 ha como Parque Ambiental </a:t>
            </a:r>
            <a:r>
              <a:rPr lang="pt-BR" sz="1600" dirty="0" smtClean="0"/>
              <a:t>Municipal. </a:t>
            </a:r>
            <a:r>
              <a:rPr lang="pt-BR" sz="1600" dirty="0"/>
              <a:t>A </a:t>
            </a:r>
            <a:r>
              <a:rPr lang="pt-BR" sz="1600" dirty="0" smtClean="0"/>
              <a:t>taxa percentual </a:t>
            </a:r>
            <a:r>
              <a:rPr lang="pt-BR" sz="1600" dirty="0"/>
              <a:t>do desmatamento em </a:t>
            </a:r>
            <a:r>
              <a:rPr lang="pt-BR" sz="1600" dirty="0" smtClean="0"/>
              <a:t>relação </a:t>
            </a:r>
            <a:r>
              <a:rPr lang="pt-BR" sz="1600" dirty="0"/>
              <a:t>à</a:t>
            </a:r>
            <a:r>
              <a:rPr lang="pt-BR" sz="1600" dirty="0" smtClean="0"/>
              <a:t> área </a:t>
            </a:r>
            <a:r>
              <a:rPr lang="pt-BR" sz="1600" dirty="0"/>
              <a:t>total do </a:t>
            </a:r>
            <a:r>
              <a:rPr lang="pt-BR" sz="1600" dirty="0" smtClean="0"/>
              <a:t>município </a:t>
            </a:r>
            <a:r>
              <a:rPr lang="pt-BR" sz="1600" dirty="0"/>
              <a:t>foi </a:t>
            </a:r>
            <a:r>
              <a:rPr lang="pt-BR" sz="1600" dirty="0" smtClean="0"/>
              <a:t>reduzindo continuamente</a:t>
            </a:r>
            <a:r>
              <a:rPr lang="pt-BR" sz="1600" dirty="0"/>
              <a:t>: 0,30% em 2008; 0,15% em 2009; 0,17% em 2010 e </a:t>
            </a:r>
            <a:r>
              <a:rPr lang="pt-BR" sz="1600" dirty="0" smtClean="0"/>
              <a:t>0,032% em </a:t>
            </a:r>
            <a:r>
              <a:rPr lang="pt-BR" sz="1600" dirty="0"/>
              <a:t>2012</a:t>
            </a:r>
            <a:r>
              <a:rPr lang="pt-BR" sz="1600" dirty="0" smtClean="0"/>
              <a:t>. Atualmente, o município conta com </a:t>
            </a:r>
            <a:r>
              <a:rPr lang="pt-BR" sz="1600" dirty="0"/>
              <a:t>66,45% de todo seu </a:t>
            </a:r>
            <a:r>
              <a:rPr lang="pt-BR" sz="1600" dirty="0" smtClean="0"/>
              <a:t>território </a:t>
            </a:r>
            <a:r>
              <a:rPr lang="pt-BR" sz="1600" dirty="0"/>
              <a:t>em floresta </a:t>
            </a:r>
            <a:r>
              <a:rPr lang="pt-BR" sz="1600" dirty="0" smtClean="0"/>
              <a:t>nativa consideradas </a:t>
            </a:r>
            <a:r>
              <a:rPr lang="pt-BR" sz="1600" dirty="0"/>
              <a:t>como </a:t>
            </a:r>
            <a:r>
              <a:rPr lang="pt-BR" sz="1600" dirty="0" smtClean="0"/>
              <a:t>áreas </a:t>
            </a:r>
            <a:r>
              <a:rPr lang="pt-BR" sz="1600" dirty="0"/>
              <a:t>protegidas.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http://www.cidadessustentaveis.org.br/boas_praticas/exibir/171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5445224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BBC World </a:t>
            </a:r>
            <a:r>
              <a:rPr lang="pt-BR" sz="1100" dirty="0" err="1"/>
              <a:t>Service</a:t>
            </a:r>
            <a:endParaRPr lang="pt-BR" sz="11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4518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55976" y="1052736"/>
            <a:ext cx="440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Planejamento e Desenho Urbano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População </a:t>
            </a:r>
            <a:r>
              <a:rPr lang="pt-BR" b="1" dirty="0"/>
              <a:t>exposta a níveis de ruído de L (noite) acima de 45 dB(A)</a:t>
            </a:r>
          </a:p>
          <a:p>
            <a:r>
              <a:rPr lang="pt-BR" dirty="0"/>
              <a:t>Porcentagem de habitantes expostos a </a:t>
            </a:r>
            <a:r>
              <a:rPr lang="pt-BR" dirty="0" smtClean="0"/>
              <a:t>níveis </a:t>
            </a:r>
            <a:r>
              <a:rPr lang="pt-BR" dirty="0"/>
              <a:t>de </a:t>
            </a:r>
            <a:r>
              <a:rPr lang="pt-BR" dirty="0" smtClean="0"/>
              <a:t>ruído </a:t>
            </a:r>
            <a:r>
              <a:rPr lang="pt-BR" dirty="0"/>
              <a:t>de L (noite) acima de 45 dB(A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b="1" dirty="0"/>
              <a:t>Meta</a:t>
            </a:r>
            <a:r>
              <a:rPr lang="pt-BR" b="1" i="1" dirty="0"/>
              <a:t>: </a:t>
            </a:r>
            <a:r>
              <a:rPr lang="pt-BR" b="1" dirty="0"/>
              <a:t>0% da população exposta a níveis de ruído de L (noite) acima de 45 dB(A)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</a:p>
          <a:p>
            <a:endParaRPr lang="pt-BR" b="1" dirty="0" smtClean="0"/>
          </a:p>
          <a:p>
            <a:r>
              <a:rPr lang="pt-BR" b="1" dirty="0" smtClean="0"/>
              <a:t>Referência </a:t>
            </a:r>
            <a:r>
              <a:rPr lang="pt-BR" b="1" dirty="0"/>
              <a:t>de Meta: Valor limite recomendado pela Organização Mundial da Saúde: 45 dB </a:t>
            </a:r>
            <a:r>
              <a:rPr lang="pt-BR" b="1" dirty="0" err="1"/>
              <a:t>LAeq</a:t>
            </a:r>
            <a:r>
              <a:rPr lang="pt-BR" b="1" dirty="0"/>
              <a:t>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OMS (http://www.who.int/docstore/peh/noise/Commnoise4.htm)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5776" y="4149080"/>
            <a:ext cx="6336704" cy="18312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</a:t>
            </a:r>
            <a:r>
              <a:rPr lang="pt-BR" sz="1600" b="1" dirty="0"/>
              <a:t>Mapa de </a:t>
            </a:r>
            <a:r>
              <a:rPr lang="pt-BR" sz="1600" b="1" dirty="0" smtClean="0"/>
              <a:t>Ruído </a:t>
            </a:r>
            <a:r>
              <a:rPr lang="pt-BR" sz="1600" b="1" dirty="0"/>
              <a:t>da Cidade de Lisboa</a:t>
            </a:r>
            <a:r>
              <a:rPr lang="pt-BR" sz="1600" dirty="0"/>
              <a:t>, em Portugal, foi </a:t>
            </a:r>
            <a:r>
              <a:rPr lang="pt-BR" sz="1600" dirty="0" smtClean="0"/>
              <a:t>lançado </a:t>
            </a:r>
            <a:r>
              <a:rPr lang="pt-BR" sz="1600" dirty="0"/>
              <a:t>em </a:t>
            </a:r>
            <a:r>
              <a:rPr lang="pt-BR" sz="1600" dirty="0" smtClean="0"/>
              <a:t>2000, representando </a:t>
            </a:r>
            <a:r>
              <a:rPr lang="pt-BR" sz="1600" dirty="0"/>
              <a:t>os </a:t>
            </a:r>
            <a:r>
              <a:rPr lang="pt-BR" sz="1600" dirty="0" smtClean="0"/>
              <a:t>níveis </a:t>
            </a:r>
            <a:r>
              <a:rPr lang="pt-BR" sz="1600" dirty="0"/>
              <a:t>de </a:t>
            </a:r>
            <a:r>
              <a:rPr lang="pt-BR" sz="1600" dirty="0" smtClean="0"/>
              <a:t>ruído </a:t>
            </a:r>
            <a:r>
              <a:rPr lang="pt-BR" sz="1600" dirty="0"/>
              <a:t>de acordo com indicadores </a:t>
            </a:r>
            <a:r>
              <a:rPr lang="pt-BR" sz="1600" dirty="0" smtClean="0"/>
              <a:t>estabelecidos pela legislação </a:t>
            </a:r>
            <a:r>
              <a:rPr lang="pt-BR" sz="1600" dirty="0"/>
              <a:t>nacional. Foram criados dois mapas principais: um com a </a:t>
            </a:r>
            <a:r>
              <a:rPr lang="pt-BR" sz="1600" dirty="0" smtClean="0"/>
              <a:t>média ponderada diária, </a:t>
            </a:r>
            <a:r>
              <a:rPr lang="pt-BR" sz="1600" dirty="0"/>
              <a:t>e </a:t>
            </a:r>
            <a:r>
              <a:rPr lang="pt-BR" sz="1600" dirty="0" smtClean="0"/>
              <a:t>outro </a:t>
            </a:r>
            <a:r>
              <a:rPr lang="pt-BR" sz="1600" dirty="0"/>
              <a:t>com a </a:t>
            </a:r>
            <a:r>
              <a:rPr lang="pt-BR" sz="1600" dirty="0" smtClean="0"/>
              <a:t>média </a:t>
            </a:r>
            <a:r>
              <a:rPr lang="pt-BR" sz="1600" dirty="0"/>
              <a:t>do </a:t>
            </a:r>
            <a:r>
              <a:rPr lang="pt-BR" sz="1600" dirty="0" smtClean="0"/>
              <a:t>período noturno. O estudo tornou-se </a:t>
            </a:r>
            <a:r>
              <a:rPr lang="pt-BR" sz="1600" b="1" dirty="0"/>
              <a:t>fonte de </a:t>
            </a:r>
            <a:r>
              <a:rPr lang="pt-BR" sz="1600" b="1" dirty="0" smtClean="0"/>
              <a:t>informação </a:t>
            </a:r>
            <a:r>
              <a:rPr lang="pt-BR" sz="1600" b="1" dirty="0"/>
              <a:t>para </a:t>
            </a:r>
            <a:r>
              <a:rPr lang="pt-BR" sz="1600" b="1" dirty="0" smtClean="0"/>
              <a:t>os cidadãos </a:t>
            </a:r>
            <a:r>
              <a:rPr lang="pt-BR" sz="1600" b="1" dirty="0"/>
              <a:t>e para </a:t>
            </a:r>
            <a:r>
              <a:rPr lang="pt-BR" sz="1600" b="1" dirty="0" smtClean="0"/>
              <a:t>técnicos </a:t>
            </a:r>
            <a:r>
              <a:rPr lang="pt-BR" sz="1600" b="1" dirty="0"/>
              <a:t>de planejamento do </a:t>
            </a:r>
            <a:r>
              <a:rPr lang="pt-BR" sz="1600" b="1" dirty="0" smtClean="0"/>
              <a:t>território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http://www.cidadessustentaveis.org.br/boas_praticas/exibir/171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6021288"/>
            <a:ext cx="21178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Câmara Municipal de Lisboa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872208" cy="185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572000" y="1052736"/>
            <a:ext cx="4184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rgbClr val="F5801F"/>
                </a:solidFill>
                <a:cs typeface="Arial" pitchFamily="34" charset="0"/>
              </a:rPr>
              <a:t>Cultura para a Sustentabilidade</a:t>
            </a:r>
            <a:endParaRPr lang="pt-BR" sz="2400" b="1" u="sng" dirty="0">
              <a:solidFill>
                <a:srgbClr val="F5801F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Acervo de livros para adultos</a:t>
            </a:r>
          </a:p>
          <a:p>
            <a:r>
              <a:rPr lang="pt-BR" dirty="0" smtClean="0"/>
              <a:t>Número </a:t>
            </a:r>
            <a:r>
              <a:rPr lang="pt-BR" dirty="0"/>
              <a:t>de livros </a:t>
            </a:r>
            <a:r>
              <a:rPr lang="pt-BR" dirty="0" smtClean="0"/>
              <a:t>disponíveis </a:t>
            </a:r>
            <a:r>
              <a:rPr lang="pt-BR" dirty="0"/>
              <a:t>em acervos de bibliotecas municipais por habitante com 15 anos ou mais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b="1" dirty="0"/>
              <a:t>Referência de Meta: Dois livros per capita, por menor unidade administrativa, com </a:t>
            </a:r>
            <a:r>
              <a:rPr lang="pt-BR" b="1" dirty="0" smtClean="0"/>
              <a:t>bibliotecas distribuídas </a:t>
            </a:r>
            <a:r>
              <a:rPr lang="pt-BR" b="1" dirty="0"/>
              <a:t>de forma a garantir o acesso fácil e rápido por toda a população.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UNESCO/Programa Cidades Sustentáveis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5776" y="3789040"/>
            <a:ext cx="6336704" cy="20774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Graças </a:t>
            </a:r>
            <a:r>
              <a:rPr lang="pt-BR" sz="1600" dirty="0"/>
              <a:t>à</a:t>
            </a:r>
            <a:r>
              <a:rPr lang="pt-BR" sz="1600" dirty="0" smtClean="0"/>
              <a:t> </a:t>
            </a:r>
            <a:r>
              <a:rPr lang="pt-BR" sz="1600" b="1" dirty="0"/>
              <a:t>grande rede de bibliotecas </a:t>
            </a:r>
            <a:r>
              <a:rPr lang="pt-BR" sz="1600" b="1" dirty="0" smtClean="0"/>
              <a:t>públicas </a:t>
            </a:r>
            <a:r>
              <a:rPr lang="pt-BR" sz="1600" b="1" dirty="0"/>
              <a:t>existente em </a:t>
            </a:r>
            <a:r>
              <a:rPr lang="pt-BR" sz="1600" b="1" dirty="0" smtClean="0"/>
              <a:t>Bogotá</a:t>
            </a:r>
            <a:r>
              <a:rPr lang="pt-BR" sz="1600" dirty="0" smtClean="0"/>
              <a:t>, </a:t>
            </a:r>
            <a:r>
              <a:rPr lang="pt-BR" sz="1600" dirty="0"/>
              <a:t>na</a:t>
            </a:r>
          </a:p>
          <a:p>
            <a:r>
              <a:rPr lang="pt-BR" sz="1600" dirty="0" smtClean="0"/>
              <a:t>Colômbia, </a:t>
            </a:r>
            <a:r>
              <a:rPr lang="pt-BR" sz="1600" dirty="0"/>
              <a:t>a cidade foi reconhecida como a </a:t>
            </a:r>
            <a:r>
              <a:rPr lang="pt-BR" sz="1600" b="1" dirty="0"/>
              <a:t>Capital Mundial do Livro e a </a:t>
            </a:r>
            <a:r>
              <a:rPr lang="pt-BR" sz="1600" b="1" dirty="0" smtClean="0"/>
              <a:t>Capital </a:t>
            </a:r>
            <a:r>
              <a:rPr lang="pt-BR" sz="1600" b="1" dirty="0" err="1" smtClean="0"/>
              <a:t>Iberoamericana</a:t>
            </a:r>
            <a:r>
              <a:rPr lang="pt-BR" sz="1600" b="1" dirty="0" smtClean="0"/>
              <a:t> </a:t>
            </a:r>
            <a:r>
              <a:rPr lang="pt-BR" sz="1600" b="1" dirty="0"/>
              <a:t>da Cultura 2007</a:t>
            </a:r>
            <a:r>
              <a:rPr lang="pt-BR" sz="1600" dirty="0"/>
              <a:t>. O reconhecimento resultou da </a:t>
            </a:r>
            <a:r>
              <a:rPr lang="pt-BR" sz="1600" dirty="0" smtClean="0"/>
              <a:t>criação de uma </a:t>
            </a:r>
            <a:r>
              <a:rPr lang="pt-BR" sz="1600" dirty="0"/>
              <a:t>grande rede de bibliotecas </a:t>
            </a:r>
            <a:r>
              <a:rPr lang="pt-BR" sz="1600" dirty="0" smtClean="0"/>
              <a:t>públicas </a:t>
            </a:r>
            <a:r>
              <a:rPr lang="pt-BR" sz="1600" dirty="0"/>
              <a:t>na cidade. </a:t>
            </a:r>
            <a:r>
              <a:rPr lang="pt-BR" sz="1600" b="1" dirty="0"/>
              <a:t>O projeto busca ampliar </a:t>
            </a:r>
            <a:r>
              <a:rPr lang="pt-BR" sz="1600" b="1" dirty="0" smtClean="0"/>
              <a:t>o acesso </a:t>
            </a:r>
            <a:r>
              <a:rPr lang="pt-BR" sz="1600" b="1" dirty="0"/>
              <a:t>da </a:t>
            </a:r>
            <a:r>
              <a:rPr lang="pt-BR" sz="1600" b="1" dirty="0" smtClean="0"/>
              <a:t>população </a:t>
            </a:r>
            <a:r>
              <a:rPr lang="pt-BR" sz="1600" b="1" dirty="0"/>
              <a:t>aos </a:t>
            </a:r>
            <a:r>
              <a:rPr lang="pt-BR" sz="1600" b="1" dirty="0" smtClean="0"/>
              <a:t>espaços públicos, </a:t>
            </a:r>
            <a:r>
              <a:rPr lang="pt-BR" sz="1600" b="1" dirty="0"/>
              <a:t>reduzir o </a:t>
            </a:r>
            <a:r>
              <a:rPr lang="pt-BR" sz="1600" b="1" dirty="0" smtClean="0"/>
              <a:t>índice </a:t>
            </a:r>
            <a:r>
              <a:rPr lang="pt-BR" sz="1600" b="1" dirty="0"/>
              <a:t>de </a:t>
            </a:r>
            <a:r>
              <a:rPr lang="pt-BR" sz="1600" b="1" dirty="0" smtClean="0"/>
              <a:t>violência </a:t>
            </a:r>
            <a:r>
              <a:rPr lang="pt-BR" sz="1600" b="1" dirty="0"/>
              <a:t>local </a:t>
            </a:r>
            <a:r>
              <a:rPr lang="pt-BR" sz="1600" b="1" dirty="0" smtClean="0"/>
              <a:t>e promover </a:t>
            </a:r>
            <a:r>
              <a:rPr lang="pt-BR" sz="1600" b="1" dirty="0"/>
              <a:t>o habito da leitura</a:t>
            </a:r>
            <a:r>
              <a:rPr lang="pt-BR" sz="1600" dirty="0" smtClean="0"/>
              <a:t>. </a:t>
            </a:r>
            <a:r>
              <a:rPr lang="pt-BR" sz="1600" dirty="0"/>
              <a:t>A cidade conta com </a:t>
            </a:r>
            <a:r>
              <a:rPr lang="pt-BR" sz="1600" b="1" dirty="0"/>
              <a:t>20 bibliotecas espalhadas pela cidade de forma </a:t>
            </a:r>
            <a:r>
              <a:rPr lang="pt-BR" sz="1600" b="1" dirty="0" smtClean="0"/>
              <a:t>estratégica</a:t>
            </a:r>
            <a:r>
              <a:rPr lang="pt-BR" sz="1600" dirty="0" smtClean="0"/>
              <a:t>. </a:t>
            </a:r>
            <a:endParaRPr lang="pt-BR" sz="1600" dirty="0"/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http://www.cidadessustentaveis.org.br/boas_praticas/exibir/196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5445224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Leonardo </a:t>
            </a:r>
            <a:r>
              <a:rPr lang="pt-BR" sz="1100" dirty="0" err="1" smtClean="0"/>
              <a:t>Forero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1657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79712" y="1052736"/>
            <a:ext cx="7051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Educação para a Sustentabilidade e Qualidade de Vida</a:t>
            </a:r>
            <a:endParaRPr lang="pt-BR" sz="2400" b="1" u="sng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556792"/>
            <a:ext cx="8568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Taxa </a:t>
            </a:r>
            <a:r>
              <a:rPr lang="pt-BR" b="1" dirty="0" smtClean="0"/>
              <a:t>de analfabetismo na população com 16 anos ou mais</a:t>
            </a:r>
          </a:p>
          <a:p>
            <a:r>
              <a:rPr lang="pt-BR" dirty="0" smtClean="0"/>
              <a:t>Porcentagem da população analfabeta com 16 anos ou mais</a:t>
            </a:r>
            <a:r>
              <a:rPr lang="pt-BR" dirty="0" smtClean="0"/>
              <a:t>.</a:t>
            </a:r>
          </a:p>
          <a:p>
            <a:endParaRPr lang="pt-BR" sz="1200" dirty="0" smtClean="0"/>
          </a:p>
          <a:p>
            <a:r>
              <a:rPr lang="pt-BR" b="1" dirty="0" smtClean="0"/>
              <a:t>Meta: Erradicar o analfabetismo até 2016.</a:t>
            </a:r>
          </a:p>
          <a:p>
            <a:r>
              <a:rPr lang="pt-BR" sz="1200" b="1" dirty="0" smtClean="0"/>
              <a:t>Fonte: </a:t>
            </a:r>
            <a:r>
              <a:rPr lang="pt-BR" sz="1200" dirty="0" smtClean="0"/>
              <a:t>PNE (2011-2020)/Programa Cidades </a:t>
            </a:r>
            <a:r>
              <a:rPr lang="pt-BR" sz="1200" dirty="0" smtClean="0"/>
              <a:t>Sustentáveis</a:t>
            </a:r>
          </a:p>
          <a:p>
            <a:endParaRPr lang="pt-BR" sz="1200" dirty="0" smtClean="0"/>
          </a:p>
          <a:p>
            <a:r>
              <a:rPr lang="pt-BR" b="1" dirty="0" smtClean="0"/>
              <a:t>Referência de Meta:</a:t>
            </a:r>
          </a:p>
          <a:p>
            <a:r>
              <a:rPr lang="pt-BR" dirty="0" smtClean="0"/>
              <a:t>- Estocolmo, Suécia: 0% de analfabetos com 16 anos ou mais</a:t>
            </a:r>
          </a:p>
          <a:p>
            <a:r>
              <a:rPr lang="pt-BR" sz="1200" b="1" dirty="0" smtClean="0"/>
              <a:t>Fonte: </a:t>
            </a:r>
            <a:r>
              <a:rPr lang="pt-BR" sz="1200" dirty="0" smtClean="0"/>
              <a:t>STADSLEDNINGSKONTORET. KOMMUNIKATIONSSTABEN. www.stockholm.se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27784" y="3933056"/>
            <a:ext cx="633670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Escolas sustentáveis na Austrália:</a:t>
            </a:r>
            <a:r>
              <a:rPr lang="pt-BR" sz="1600" dirty="0" smtClean="0"/>
              <a:t> por meio de experiências práticas de aprendizagem e da participação da comunidade, as escolas australianas têm </a:t>
            </a:r>
            <a:r>
              <a:rPr lang="pt-BR" sz="1600" b="1" dirty="0" smtClean="0"/>
              <a:t>abordado temas relacionados à sustentabilidade</a:t>
            </a:r>
            <a:r>
              <a:rPr lang="pt-BR" sz="1600" dirty="0" smtClean="0"/>
              <a:t>. Mais de 2.000 unidades de educação já estão participando do programa e relatam </a:t>
            </a:r>
            <a:r>
              <a:rPr lang="pt-BR" sz="1600" b="1" dirty="0" smtClean="0"/>
              <a:t>reduções de até 80% na geração de resíduos, de até 60% no consumo de água, e de 20% no uso de energia</a:t>
            </a:r>
            <a:r>
              <a:rPr lang="pt-BR" sz="1600" dirty="0" smtClean="0"/>
              <a:t>.</a:t>
            </a:r>
          </a:p>
          <a:p>
            <a:r>
              <a:rPr lang="pt-BR" sz="1200" b="1" dirty="0" smtClean="0"/>
              <a:t>Fonte: http://www.cidadessustentaveis.org.br/boas_praticas/exibir/50</a:t>
            </a:r>
            <a:endParaRPr lang="pt-BR" sz="1200" b="1" dirty="0"/>
          </a:p>
        </p:txBody>
      </p:sp>
      <p:sp>
        <p:nvSpPr>
          <p:cNvPr id="8" name="Retângulo 7"/>
          <p:cNvSpPr/>
          <p:nvPr/>
        </p:nvSpPr>
        <p:spPr>
          <a:xfrm>
            <a:off x="179512" y="5661248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Foto: 350.</a:t>
            </a:r>
            <a:r>
              <a:rPr lang="pt-BR" sz="1100" dirty="0" err="1" smtClean="0"/>
              <a:t>org</a:t>
            </a:r>
            <a:endParaRPr lang="pt-BR" sz="1100" dirty="0"/>
          </a:p>
        </p:txBody>
      </p:sp>
      <p:pic>
        <p:nvPicPr>
          <p:cNvPr id="1026" name="Picture 2" descr="\\ispsad\Publico\Plataforma Cidades Sustentáveis\Programa Cidades Sustentáveis\Evelise\Boas Práticas\Fotos\boas práticas\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27784" y="1124744"/>
            <a:ext cx="630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chemeClr val="accent2">
                    <a:lumMod val="75000"/>
                  </a:schemeClr>
                </a:solidFill>
              </a:rPr>
              <a:t>Economia Local Dinâmica, Criativa e Sustentável</a:t>
            </a:r>
            <a:endParaRPr lang="pt-BR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62880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Economia Sustentável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5877272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Ariel </a:t>
            </a:r>
            <a:r>
              <a:rPr lang="pt-BR" sz="1100" dirty="0" err="1" smtClean="0"/>
              <a:t>Kogan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195736" y="2060848"/>
            <a:ext cx="6768752" cy="38472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Vancouver tem como meta dobrar o número de “empregos verdes”* até 2020 em relação a 2010 (Empregos Verdes em 2010: aproximadamente 3%). </a:t>
            </a:r>
          </a:p>
          <a:p>
            <a:r>
              <a:rPr lang="pt-BR" sz="1600" dirty="0" smtClean="0"/>
              <a:t>Número de empregos verdes em Vancouver por área (2010/2011):</a:t>
            </a:r>
          </a:p>
          <a:p>
            <a:r>
              <a:rPr lang="pt-BR" sz="1500" b="1" dirty="0" smtClean="0"/>
              <a:t>Produção </a:t>
            </a:r>
            <a:r>
              <a:rPr lang="pt-BR" sz="1500" b="1" dirty="0"/>
              <a:t>local de </a:t>
            </a:r>
            <a:r>
              <a:rPr lang="pt-BR" sz="1500" b="1" dirty="0" smtClean="0"/>
              <a:t>alimentos (3,900)</a:t>
            </a:r>
            <a:r>
              <a:rPr lang="pt-BR" sz="1500" dirty="0" smtClean="0"/>
              <a:t>; Produtos </a:t>
            </a:r>
            <a:r>
              <a:rPr lang="pt-BR" sz="1500" dirty="0"/>
              <a:t>de Tecnologia Limpa e </a:t>
            </a:r>
            <a:r>
              <a:rPr lang="pt-BR" sz="1500" dirty="0" smtClean="0"/>
              <a:t>Construção Sustentável (2,950); Transporte</a:t>
            </a:r>
            <a:r>
              <a:rPr lang="pt-BR" sz="1500" dirty="0"/>
              <a:t>, Infraestrutura e Planejamento </a:t>
            </a:r>
            <a:r>
              <a:rPr lang="pt-BR" sz="1500" dirty="0" smtClean="0"/>
              <a:t>Sustentáveis (2,350); Gestão </a:t>
            </a:r>
            <a:r>
              <a:rPr lang="pt-BR" sz="1500" dirty="0"/>
              <a:t>de </a:t>
            </a:r>
            <a:r>
              <a:rPr lang="pt-BR" sz="1500" dirty="0" smtClean="0"/>
              <a:t>Resíduos </a:t>
            </a:r>
            <a:r>
              <a:rPr lang="pt-BR" sz="1500" dirty="0"/>
              <a:t>e </a:t>
            </a:r>
            <a:r>
              <a:rPr lang="pt-BR" sz="1500" dirty="0" smtClean="0"/>
              <a:t>Reciclagem (1,400); Recuperação </a:t>
            </a:r>
            <a:r>
              <a:rPr lang="pt-BR" sz="1500" dirty="0"/>
              <a:t>de Terras e </a:t>
            </a:r>
            <a:r>
              <a:rPr lang="pt-BR" sz="1500" dirty="0" smtClean="0"/>
              <a:t>Águas degradadas/poluídas </a:t>
            </a:r>
            <a:r>
              <a:rPr lang="pt-BR" sz="1500" dirty="0"/>
              <a:t>e </a:t>
            </a:r>
            <a:r>
              <a:rPr lang="pt-BR" sz="1500" dirty="0" smtClean="0"/>
              <a:t>Consultoria Ambiental (1,350); Desenho </a:t>
            </a:r>
            <a:r>
              <a:rPr lang="pt-BR" sz="1500" dirty="0"/>
              <a:t>e </a:t>
            </a:r>
            <a:r>
              <a:rPr lang="pt-BR" sz="1500" dirty="0" smtClean="0"/>
              <a:t>construção </a:t>
            </a:r>
            <a:r>
              <a:rPr lang="pt-BR" sz="1500" dirty="0"/>
              <a:t>de </a:t>
            </a:r>
            <a:r>
              <a:rPr lang="pt-BR" sz="1500" dirty="0" smtClean="0"/>
              <a:t>edificações sustentáveis (1,350); Serviços </a:t>
            </a:r>
            <a:r>
              <a:rPr lang="pt-BR" sz="1500" dirty="0"/>
              <a:t>na </a:t>
            </a:r>
            <a:r>
              <a:rPr lang="pt-BR" sz="1500" dirty="0" smtClean="0"/>
              <a:t>área </a:t>
            </a:r>
            <a:r>
              <a:rPr lang="pt-BR" sz="1500" dirty="0"/>
              <a:t>da sustentabilidade, Setor </a:t>
            </a:r>
            <a:r>
              <a:rPr lang="pt-BR" sz="1500" dirty="0" smtClean="0"/>
              <a:t>Público </a:t>
            </a:r>
            <a:r>
              <a:rPr lang="pt-BR" sz="1500" dirty="0"/>
              <a:t>e </a:t>
            </a:r>
            <a:r>
              <a:rPr lang="pt-BR" sz="1500" dirty="0" smtClean="0"/>
              <a:t>Educação (1,300); Empregos </a:t>
            </a:r>
            <a:r>
              <a:rPr lang="pt-BR" sz="1500" dirty="0"/>
              <a:t>verdes nos </a:t>
            </a:r>
            <a:r>
              <a:rPr lang="pt-BR" sz="1500" dirty="0" smtClean="0"/>
              <a:t>setores tradicionais (300)</a:t>
            </a:r>
            <a:endParaRPr lang="pt-BR" sz="1600" dirty="0"/>
          </a:p>
          <a:p>
            <a:pPr>
              <a:spcBef>
                <a:spcPts val="600"/>
              </a:spcBef>
            </a:pPr>
            <a:r>
              <a:rPr lang="pt-BR" sz="1350" dirty="0"/>
              <a:t>* O que são </a:t>
            </a:r>
            <a:r>
              <a:rPr lang="pt-BR" sz="1350" dirty="0" smtClean="0"/>
              <a:t>empregos verdes ?</a:t>
            </a:r>
            <a:endParaRPr lang="pt-BR" sz="1350" dirty="0"/>
          </a:p>
          <a:p>
            <a:r>
              <a:rPr lang="pt-BR" sz="1350" dirty="0"/>
              <a:t>De acordo com o PNUMA (Programa das Nações Unidas para o </a:t>
            </a:r>
            <a:r>
              <a:rPr lang="pt-BR" sz="1350" dirty="0" smtClean="0"/>
              <a:t>Meio Ambiente), empregos </a:t>
            </a:r>
            <a:r>
              <a:rPr lang="pt-BR" sz="1350" dirty="0"/>
              <a:t>verdes são aqueles que "contribuem </a:t>
            </a:r>
            <a:r>
              <a:rPr lang="pt-BR" sz="1350" dirty="0" smtClean="0"/>
              <a:t>substancialmente para </a:t>
            </a:r>
            <a:r>
              <a:rPr lang="pt-BR" sz="1350" dirty="0"/>
              <a:t>preservar ou recuperar a qualidade ambiental </a:t>
            </a:r>
            <a:r>
              <a:rPr lang="pt-BR" sz="1350" dirty="0" smtClean="0"/>
              <a:t>(...) </a:t>
            </a:r>
            <a:r>
              <a:rPr lang="pt-BR" sz="1350" dirty="0"/>
              <a:t>reduzindo </a:t>
            </a:r>
            <a:r>
              <a:rPr lang="pt-BR" sz="1350" dirty="0" smtClean="0"/>
              <a:t>o consumo </a:t>
            </a:r>
            <a:r>
              <a:rPr lang="pt-BR" sz="1350" dirty="0"/>
              <a:t>de energia, materiais e de água </a:t>
            </a:r>
            <a:r>
              <a:rPr lang="pt-BR" sz="1350" dirty="0" smtClean="0"/>
              <a:t>(...) </a:t>
            </a:r>
            <a:r>
              <a:rPr lang="pt-BR" sz="1350" dirty="0" err="1"/>
              <a:t>descarbonizando</a:t>
            </a:r>
            <a:r>
              <a:rPr lang="pt-BR" sz="1350" dirty="0"/>
              <a:t> a </a:t>
            </a:r>
            <a:r>
              <a:rPr lang="pt-BR" sz="1350" dirty="0" smtClean="0"/>
              <a:t>economia e </a:t>
            </a:r>
            <a:r>
              <a:rPr lang="pt-BR" sz="1350" dirty="0"/>
              <a:t>minimizando ou evitando a geração de todas as formas de desperdício </a:t>
            </a:r>
            <a:r>
              <a:rPr lang="pt-BR" sz="1350" dirty="0" smtClean="0"/>
              <a:t>e poluição”.</a:t>
            </a:r>
            <a:endParaRPr lang="pt-BR" sz="1350" dirty="0"/>
          </a:p>
          <a:p>
            <a:pPr>
              <a:spcBef>
                <a:spcPts val="600"/>
              </a:spcBef>
            </a:pPr>
            <a:r>
              <a:rPr lang="pt-BR" sz="1200" b="1" dirty="0"/>
              <a:t>Fonte: http://</a:t>
            </a:r>
            <a:r>
              <a:rPr lang="pt-BR" sz="1200" b="1" dirty="0" smtClean="0"/>
              <a:t>vancouver.ca/files/cov/Greenest-city-action-plan.pdf</a:t>
            </a:r>
            <a:endParaRPr lang="pt-BR" sz="12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1872207" cy="10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1872207" cy="10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4725145"/>
            <a:ext cx="1872208" cy="10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484784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Reciclagem de resíduos sólidos</a:t>
            </a:r>
          </a:p>
          <a:p>
            <a:r>
              <a:rPr lang="pt-BR" dirty="0"/>
              <a:t>Porcentagem de </a:t>
            </a:r>
            <a:r>
              <a:rPr lang="pt-BR" dirty="0" smtClean="0"/>
              <a:t>resíduos sólidos </a:t>
            </a:r>
            <a:r>
              <a:rPr lang="pt-BR" dirty="0"/>
              <a:t>que e reciclada sobre o total produzido na cidade por ano</a:t>
            </a:r>
            <a:r>
              <a:rPr lang="pt-BR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Meta</a:t>
            </a:r>
            <a:r>
              <a:rPr lang="pt-BR" b="1" dirty="0"/>
              <a:t>: Reciclar 100% dos resíduos da cidade (secos e orgânicos).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Programa Cidades Sustentáveis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Referência </a:t>
            </a:r>
            <a:r>
              <a:rPr lang="pt-BR" b="1" dirty="0"/>
              <a:t>de Meta:</a:t>
            </a:r>
          </a:p>
          <a:p>
            <a:r>
              <a:rPr lang="pt-BR" dirty="0" smtClean="0"/>
              <a:t>Alemanha </a:t>
            </a:r>
            <a:r>
              <a:rPr lang="pt-BR" dirty="0"/>
              <a:t>(2008): 61% dos </a:t>
            </a:r>
            <a:r>
              <a:rPr lang="pt-BR" dirty="0" smtClean="0"/>
              <a:t>resíduos</a:t>
            </a:r>
            <a:endParaRPr lang="pt-BR" dirty="0"/>
          </a:p>
          <a:p>
            <a:r>
              <a:rPr lang="pt-BR" sz="1200" b="1" dirty="0"/>
              <a:t>Fonte</a:t>
            </a:r>
            <a:r>
              <a:rPr lang="pt-BR" sz="1200" dirty="0"/>
              <a:t>: http://www.cidadessustentaveis.org.br/boas_praticas/exibir/242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92280" y="5589240"/>
            <a:ext cx="14510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3268zauber - CC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323528" y="4077072"/>
            <a:ext cx="6624736" cy="1831271"/>
          </a:xfrm>
          <a:prstGeom prst="rect">
            <a:avLst/>
          </a:prstGeom>
          <a:solidFill>
            <a:srgbClr val="D69CCF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Em 1994, foi aprovada na Alemanha a Lei de </a:t>
            </a:r>
            <a:r>
              <a:rPr lang="pt-BR" sz="1600" dirty="0" smtClean="0"/>
              <a:t>Gestão </a:t>
            </a:r>
            <a:r>
              <a:rPr lang="pt-BR" sz="1600" dirty="0"/>
              <a:t>dos </a:t>
            </a:r>
            <a:r>
              <a:rPr lang="pt-BR" sz="1600" dirty="0" smtClean="0"/>
              <a:t>Resíduos </a:t>
            </a:r>
            <a:r>
              <a:rPr lang="pt-BR" sz="1600" dirty="0"/>
              <a:t>e do </a:t>
            </a:r>
            <a:r>
              <a:rPr lang="pt-BR" sz="1600" dirty="0" smtClean="0"/>
              <a:t>Ciclo Fechado com </a:t>
            </a:r>
            <a:r>
              <a:rPr lang="pt-BR" sz="1600" dirty="0"/>
              <a:t>o objetivo principal de reduzir a </a:t>
            </a:r>
            <a:r>
              <a:rPr lang="pt-BR" sz="1600" dirty="0" smtClean="0"/>
              <a:t>destinação </a:t>
            </a:r>
            <a:r>
              <a:rPr lang="pt-BR" sz="1600" dirty="0"/>
              <a:t>final </a:t>
            </a:r>
            <a:r>
              <a:rPr lang="pt-BR" sz="1600" dirty="0" smtClean="0"/>
              <a:t>dos materiais </a:t>
            </a:r>
            <a:r>
              <a:rPr lang="pt-BR" sz="1600" dirty="0"/>
              <a:t>por meio de sua </a:t>
            </a:r>
            <a:r>
              <a:rPr lang="pt-BR" sz="1600" dirty="0" smtClean="0"/>
              <a:t>recuperação, </a:t>
            </a:r>
            <a:r>
              <a:rPr lang="pt-BR" sz="1600" dirty="0"/>
              <a:t>a partir da </a:t>
            </a:r>
            <a:r>
              <a:rPr lang="pt-BR" sz="1600" dirty="0" smtClean="0"/>
              <a:t>reutilização e </a:t>
            </a:r>
            <a:r>
              <a:rPr lang="pt-BR" sz="1600" dirty="0"/>
              <a:t>da </a:t>
            </a:r>
            <a:r>
              <a:rPr lang="pt-BR" sz="1600" dirty="0" smtClean="0"/>
              <a:t>reinserção no ciclo produtivo. </a:t>
            </a:r>
            <a:r>
              <a:rPr lang="pt-BR" sz="1600" dirty="0"/>
              <a:t>Atualmente, a </a:t>
            </a:r>
            <a:r>
              <a:rPr lang="pt-BR" sz="1600" dirty="0" smtClean="0"/>
              <a:t>indústria </a:t>
            </a:r>
            <a:r>
              <a:rPr lang="pt-BR" sz="1600" dirty="0"/>
              <a:t>de </a:t>
            </a:r>
            <a:r>
              <a:rPr lang="pt-BR" sz="1600" dirty="0" smtClean="0"/>
              <a:t>resíduos emprega </a:t>
            </a:r>
            <a:r>
              <a:rPr lang="pt-BR" sz="1600" dirty="0"/>
              <a:t>mais de 250.000 pessoas. </a:t>
            </a:r>
            <a:r>
              <a:rPr lang="pt-BR" sz="1600" dirty="0" smtClean="0"/>
              <a:t>Além disso, várias </a:t>
            </a:r>
            <a:r>
              <a:rPr lang="pt-BR" sz="1600" dirty="0"/>
              <a:t>universidades </a:t>
            </a:r>
            <a:r>
              <a:rPr lang="pt-BR" sz="1600" dirty="0" smtClean="0"/>
              <a:t>mantêm faculdades </a:t>
            </a:r>
            <a:r>
              <a:rPr lang="pt-BR" sz="1600" dirty="0"/>
              <a:t>de </a:t>
            </a:r>
            <a:r>
              <a:rPr lang="pt-BR" sz="1600" dirty="0" smtClean="0"/>
              <a:t>Gestão </a:t>
            </a:r>
            <a:r>
              <a:rPr lang="pt-BR" sz="1600" dirty="0"/>
              <a:t>de </a:t>
            </a:r>
            <a:r>
              <a:rPr lang="pt-BR" sz="1600" dirty="0" smtClean="0"/>
              <a:t>Resíduos, </a:t>
            </a:r>
            <a:r>
              <a:rPr lang="pt-BR" sz="1600" dirty="0"/>
              <a:t>e </a:t>
            </a:r>
            <a:r>
              <a:rPr lang="pt-BR" sz="1600" dirty="0" smtClean="0"/>
              <a:t>também existe uma qualificação </a:t>
            </a:r>
            <a:r>
              <a:rPr lang="pt-BR" sz="1600" dirty="0"/>
              <a:t>profissional especial para o ramo</a:t>
            </a:r>
            <a:r>
              <a:rPr lang="pt-B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http://www.cidadessustentaveis.org.br/boas_praticas/exibir/242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83768" y="1052736"/>
            <a:ext cx="6462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AF423F"/>
                </a:solidFill>
                <a:cs typeface="Arial" pitchFamily="34" charset="0"/>
              </a:rPr>
              <a:t>Consumo Responsável e Opções de Estilo de Vida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149080"/>
            <a:ext cx="1833570" cy="144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1685925"/>
            <a:ext cx="73088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800" b="1" dirty="0">
                <a:solidFill>
                  <a:srgbClr val="679E2A"/>
                </a:solidFill>
                <a:latin typeface="Calibri" pitchFamily="34" charset="0"/>
              </a:rPr>
              <a:t>1 - Ferramentas </a:t>
            </a:r>
          </a:p>
          <a:p>
            <a:pPr algn="ctr"/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A) </a:t>
            </a:r>
            <a:r>
              <a:rPr lang="pt-BR" sz="2000" b="1" dirty="0">
                <a:latin typeface="Calibri" pitchFamily="34" charset="0"/>
              </a:rPr>
              <a:t>PLATAFORMA CIDADES SUSTENTÁVEIS</a:t>
            </a:r>
            <a:r>
              <a:rPr lang="pt-BR" sz="2000" dirty="0">
                <a:latin typeface="Calibri" pitchFamily="34" charset="0"/>
              </a:rPr>
              <a:t>, agenda para a sustentabilidade das cidades que incorpora de maneira integrada as dimensões social, ambiental, econômica, política e cultural;</a:t>
            </a:r>
          </a:p>
          <a:p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B) </a:t>
            </a:r>
            <a:r>
              <a:rPr lang="pt-BR" sz="2000" b="1" dirty="0">
                <a:latin typeface="Calibri" pitchFamily="34" charset="0"/>
              </a:rPr>
              <a:t>INDICADORES</a:t>
            </a:r>
            <a:r>
              <a:rPr lang="pt-BR" sz="2000" dirty="0">
                <a:latin typeface="Calibri" pitchFamily="34" charset="0"/>
              </a:rPr>
              <a:t> associados aos eixos da plataforma que farão parte dos compromissos de candidatos(as) e prefeitos(as) – 100 básicos e mais de 300 gerais; </a:t>
            </a:r>
          </a:p>
          <a:p>
            <a:endParaRPr lang="pt-BR" sz="2000" dirty="0">
              <a:latin typeface="Calibri" pitchFamily="34" charset="0"/>
            </a:endParaRPr>
          </a:p>
          <a:p>
            <a:r>
              <a:rPr lang="pt-BR" sz="2000" dirty="0">
                <a:latin typeface="Calibri" pitchFamily="34" charset="0"/>
              </a:rPr>
              <a:t>C) </a:t>
            </a:r>
            <a:r>
              <a:rPr lang="pt-BR" sz="2000" b="1" dirty="0">
                <a:latin typeface="Calibri" pitchFamily="34" charset="0"/>
              </a:rPr>
              <a:t>BOAS PRÁTICAS</a:t>
            </a:r>
            <a:r>
              <a:rPr lang="pt-BR" sz="2000" dirty="0">
                <a:latin typeface="Calibri" pitchFamily="34" charset="0"/>
              </a:rPr>
              <a:t>. Casos exemplares e referências nacionais e internacionais.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139952" y="1052736"/>
            <a:ext cx="47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7030A0"/>
                </a:solidFill>
                <a:cs typeface="Arial" pitchFamily="34" charset="0"/>
              </a:rPr>
              <a:t>Melhor Mobilidade, Menos Tráfego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Frota de ônibus com acessibilidade para pessoas com deficiência</a:t>
            </a:r>
          </a:p>
          <a:p>
            <a:r>
              <a:rPr lang="pt-BR" dirty="0"/>
              <a:t>Porcentagem da frota de </a:t>
            </a:r>
            <a:r>
              <a:rPr lang="pt-BR" dirty="0" smtClean="0"/>
              <a:t>ônibus </a:t>
            </a:r>
            <a:r>
              <a:rPr lang="pt-BR" dirty="0"/>
              <a:t>com acessibilidade para pessoas com </a:t>
            </a:r>
            <a:r>
              <a:rPr lang="pt-BR" dirty="0" smtClean="0"/>
              <a:t>deficiência.</a:t>
            </a:r>
            <a:endParaRPr lang="pt-BR" dirty="0"/>
          </a:p>
          <a:p>
            <a:pPr>
              <a:spcBef>
                <a:spcPts val="1200"/>
              </a:spcBef>
            </a:pPr>
            <a:r>
              <a:rPr lang="pt-BR" b="1" dirty="0"/>
              <a:t>Meta: 100% da frota de ônibus com acessibilidade para pessoas com deficiência.</a:t>
            </a:r>
          </a:p>
          <a:p>
            <a:r>
              <a:rPr lang="pt-BR" sz="1200" b="1" dirty="0" smtClean="0"/>
              <a:t>Fonte</a:t>
            </a:r>
            <a:r>
              <a:rPr lang="pt-BR" sz="1200" dirty="0" smtClean="0"/>
              <a:t>: </a:t>
            </a:r>
            <a:r>
              <a:rPr lang="pt-BR" sz="1200" dirty="0"/>
              <a:t>Programa Cidades Sustentáveis</a:t>
            </a:r>
          </a:p>
          <a:p>
            <a:pPr>
              <a:spcBef>
                <a:spcPts val="1200"/>
              </a:spcBef>
            </a:pPr>
            <a:r>
              <a:rPr lang="pt-BR" b="1" dirty="0"/>
              <a:t>Referência de Meta:</a:t>
            </a:r>
          </a:p>
          <a:p>
            <a:r>
              <a:rPr lang="pt-BR" sz="1700" dirty="0" smtClean="0"/>
              <a:t>- Estocolmo, Suécia: 100% da frota de ônibus com acessibilidade para pessoas com deficiência</a:t>
            </a:r>
          </a:p>
          <a:p>
            <a:r>
              <a:rPr lang="pt-BR" sz="1200" b="1" dirty="0" smtClean="0"/>
              <a:t>Fonte</a:t>
            </a:r>
            <a:r>
              <a:rPr lang="pt-BR" sz="1200" dirty="0" smtClean="0"/>
              <a:t>: STADSLEDNINGSKONTORET. KOMMUNIKATIONSSTABEN. www.stockholm.se</a:t>
            </a:r>
          </a:p>
          <a:p>
            <a:r>
              <a:rPr lang="pt-BR" sz="1700" dirty="0" smtClean="0"/>
              <a:t>- Barcelona, Espanha: 100% da frota de ônibus com acessibilidade para pessoas com deficiência</a:t>
            </a:r>
          </a:p>
          <a:p>
            <a:r>
              <a:rPr lang="pt-BR" sz="1200" b="1" dirty="0" smtClean="0"/>
              <a:t>Fonte</a:t>
            </a:r>
            <a:r>
              <a:rPr lang="pt-BR" sz="1200" dirty="0"/>
              <a:t>: Informe ambiental de Barcelona 2009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1720" y="4365104"/>
            <a:ext cx="6912768" cy="1585049"/>
          </a:xfrm>
          <a:prstGeom prst="rect">
            <a:avLst/>
          </a:prstGeom>
          <a:solidFill>
            <a:srgbClr val="BF95DF"/>
          </a:solidFill>
        </p:spPr>
        <p:txBody>
          <a:bodyPr wrap="square">
            <a:spAutoFit/>
          </a:bodyPr>
          <a:lstStyle/>
          <a:p>
            <a:r>
              <a:rPr lang="pt-BR" sz="1600" b="1" dirty="0" smtClean="0"/>
              <a:t>Uberlândia </a:t>
            </a:r>
            <a:r>
              <a:rPr lang="pt-BR" sz="1600" b="1" dirty="0"/>
              <a:t>(MG), primeira cidade do Brasil a ter 100% de transporte </a:t>
            </a:r>
            <a:r>
              <a:rPr lang="pt-BR" sz="1600" b="1" dirty="0" smtClean="0"/>
              <a:t>público acessível para </a:t>
            </a:r>
            <a:r>
              <a:rPr lang="pt-BR" sz="1600" b="1" dirty="0"/>
              <a:t>todos</a:t>
            </a:r>
            <a:r>
              <a:rPr lang="pt-BR" sz="1600" dirty="0"/>
              <a:t>, </a:t>
            </a:r>
            <a:r>
              <a:rPr lang="pt-BR" sz="1600" dirty="0" smtClean="0"/>
              <a:t>é </a:t>
            </a:r>
            <a:r>
              <a:rPr lang="pt-BR" sz="1600" dirty="0"/>
              <a:t>modelo em acessibilidade segundo a ONU. Estima-se que </a:t>
            </a:r>
            <a:r>
              <a:rPr lang="pt-BR" sz="1600" b="1" dirty="0"/>
              <a:t>cerca de dez </a:t>
            </a:r>
            <a:r>
              <a:rPr lang="pt-BR" sz="1600" b="1" dirty="0" smtClean="0"/>
              <a:t>mil pessoas </a:t>
            </a:r>
            <a:r>
              <a:rPr lang="pt-BR" sz="1600" b="1" dirty="0"/>
              <a:t>com </a:t>
            </a:r>
            <a:r>
              <a:rPr lang="pt-BR" sz="1600" b="1" dirty="0" smtClean="0"/>
              <a:t>deficiência </a:t>
            </a:r>
            <a:r>
              <a:rPr lang="pt-BR" sz="1600" b="1" dirty="0"/>
              <a:t>foram inseridas no mercado de trabalho devido </a:t>
            </a:r>
            <a:r>
              <a:rPr lang="pt-BR" sz="1600" b="1" dirty="0" smtClean="0"/>
              <a:t>à facilitação da mobilidade </a:t>
            </a:r>
            <a:r>
              <a:rPr lang="pt-BR" sz="1600" b="1" dirty="0"/>
              <a:t>pela cidade e pelas </a:t>
            </a:r>
            <a:r>
              <a:rPr lang="pt-BR" sz="1600" b="1" dirty="0" smtClean="0"/>
              <a:t>adaptações </a:t>
            </a:r>
            <a:r>
              <a:rPr lang="pt-BR" sz="1600" b="1" dirty="0"/>
              <a:t>de </a:t>
            </a:r>
            <a:r>
              <a:rPr lang="pt-BR" sz="1600" b="1" dirty="0" smtClean="0"/>
              <a:t>instituições </a:t>
            </a:r>
            <a:r>
              <a:rPr lang="pt-BR" sz="1600" b="1" dirty="0"/>
              <a:t>para receber esses profissionais.</a:t>
            </a:r>
          </a:p>
          <a:p>
            <a:pPr>
              <a:spcBef>
                <a:spcPts val="600"/>
              </a:spcBef>
            </a:pPr>
            <a:r>
              <a:rPr lang="pt-BR" sz="1200" b="1" dirty="0"/>
              <a:t>Fonte: http://www.cidadessustentaveis.org.br/boas_praticas/exibir/194</a:t>
            </a:r>
          </a:p>
        </p:txBody>
      </p:sp>
      <p:pic>
        <p:nvPicPr>
          <p:cNvPr id="47106" name="Picture 2" descr="File:Acessibilidade Stanley Park Vancouver.jpg"/>
          <p:cNvPicPr>
            <a:picLocks noChangeAspect="1" noChangeArrowheads="1"/>
          </p:cNvPicPr>
          <p:nvPr/>
        </p:nvPicPr>
        <p:blipFill>
          <a:blip r:embed="rId3" cstate="print"/>
          <a:srcRect l="26840" t="35280" r="10534" b="11801"/>
          <a:stretch>
            <a:fillRect/>
          </a:stretch>
        </p:blipFill>
        <p:spPr bwMode="auto">
          <a:xfrm>
            <a:off x="395536" y="4365104"/>
            <a:ext cx="1416157" cy="212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3528" y="1484784"/>
            <a:ext cx="85689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Ciclovias exclusivas</a:t>
            </a:r>
          </a:p>
          <a:p>
            <a:r>
              <a:rPr lang="pt-BR" dirty="0"/>
              <a:t>Porcentagem de km de ciclovias permanentes sobre o total de km de vias da cidade</a:t>
            </a:r>
            <a:r>
              <a:rPr lang="pt-BR" dirty="0" smtClean="0"/>
              <a:t>.</a:t>
            </a:r>
          </a:p>
          <a:p>
            <a:endParaRPr lang="pt-BR" sz="1500" dirty="0" smtClean="0"/>
          </a:p>
          <a:p>
            <a:r>
              <a:rPr lang="pt-BR" sz="1500" dirty="0" smtClean="0"/>
              <a:t>*</a:t>
            </a:r>
            <a:r>
              <a:rPr lang="pt-BR" sz="1500" dirty="0"/>
              <a:t>Ciclovias devem ser definidas como infraestrutura </a:t>
            </a:r>
            <a:r>
              <a:rPr lang="pt-BR" sz="1500" dirty="0" smtClean="0"/>
              <a:t>voltadas unicamente </a:t>
            </a:r>
            <a:r>
              <a:rPr lang="pt-BR" sz="1500" dirty="0"/>
              <a:t>a ciclistas, não devendo abarcar as vias acessíveis </a:t>
            </a:r>
            <a:r>
              <a:rPr lang="pt-BR" sz="1500" dirty="0" smtClean="0"/>
              <a:t>a ciclistas </a:t>
            </a:r>
            <a:r>
              <a:rPr lang="pt-BR" sz="1500" dirty="0"/>
              <a:t>e a outras formas de transporte simultaneamente.</a:t>
            </a:r>
          </a:p>
          <a:p>
            <a:endParaRPr lang="pt-BR" b="1" i="1" dirty="0" smtClean="0"/>
          </a:p>
          <a:p>
            <a:r>
              <a:rPr lang="pt-BR" b="1" dirty="0" smtClean="0"/>
              <a:t>Referências </a:t>
            </a:r>
            <a:r>
              <a:rPr lang="pt-BR" b="1" dirty="0"/>
              <a:t>de Metas:</a:t>
            </a:r>
            <a:endParaRPr lang="pt-BR" sz="16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51520" y="3501008"/>
            <a:ext cx="396044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Nova Iorque, nos Estados Unidos, </a:t>
            </a:r>
            <a:r>
              <a:rPr lang="pt-BR" sz="1600" dirty="0" smtClean="0"/>
              <a:t>mantém </a:t>
            </a:r>
            <a:r>
              <a:rPr lang="pt-BR" sz="1600" dirty="0"/>
              <a:t>mais de 1100 km de infraestrutura </a:t>
            </a:r>
            <a:r>
              <a:rPr lang="pt-BR" sz="1600" dirty="0" smtClean="0"/>
              <a:t>viária </a:t>
            </a:r>
            <a:r>
              <a:rPr lang="pt-BR" sz="1600" dirty="0"/>
              <a:t>para bicicletas, as </a:t>
            </a:r>
            <a:r>
              <a:rPr lang="pt-BR" sz="1600" dirty="0" smtClean="0"/>
              <a:t>quais são </a:t>
            </a:r>
            <a:r>
              <a:rPr lang="pt-BR" sz="1600" dirty="0"/>
              <a:t>classificadas em </a:t>
            </a:r>
            <a:r>
              <a:rPr lang="pt-BR" sz="1600" dirty="0" smtClean="0"/>
              <a:t>três </a:t>
            </a:r>
            <a:r>
              <a:rPr lang="pt-BR" sz="1600" dirty="0"/>
              <a:t>categorias: ciclovias, </a:t>
            </a:r>
            <a:r>
              <a:rPr lang="pt-BR" sz="1600" dirty="0" err="1"/>
              <a:t>ciclofaixas</a:t>
            </a:r>
            <a:r>
              <a:rPr lang="pt-BR" sz="1600" dirty="0"/>
              <a:t> e rotas compartilhadas. Foi criado um site, o </a:t>
            </a:r>
            <a:r>
              <a:rPr lang="pt-BR" sz="1600" dirty="0" smtClean="0"/>
              <a:t>NYC Bike </a:t>
            </a:r>
            <a:r>
              <a:rPr lang="pt-BR" sz="1600" dirty="0" err="1"/>
              <a:t>Maps</a:t>
            </a:r>
            <a:r>
              <a:rPr lang="pt-BR" sz="1600" dirty="0"/>
              <a:t>, onde o ciclista </a:t>
            </a:r>
            <a:r>
              <a:rPr lang="pt-BR" sz="1600" dirty="0" smtClean="0"/>
              <a:t>pode navegar </a:t>
            </a:r>
            <a:r>
              <a:rPr lang="pt-BR" sz="1600" dirty="0"/>
              <a:t>pelo mapa da cidade </a:t>
            </a:r>
            <a:r>
              <a:rPr lang="pt-BR" sz="1600" dirty="0" smtClean="0"/>
              <a:t>e organizar suas </a:t>
            </a:r>
            <a:r>
              <a:rPr lang="pt-BR" sz="1600" dirty="0"/>
              <a:t>rotas.</a:t>
            </a:r>
          </a:p>
          <a:p>
            <a:r>
              <a:rPr lang="pt-BR" sz="1200" b="1" dirty="0"/>
              <a:t>Fontes:</a:t>
            </a:r>
          </a:p>
          <a:p>
            <a:r>
              <a:rPr lang="pt-BR" sz="1200" b="1" dirty="0"/>
              <a:t>http://www.nyc.gov/html/dot/downloads/pdf/dot_bikesmart_brochure.pdf</a:t>
            </a:r>
          </a:p>
          <a:p>
            <a:r>
              <a:rPr lang="pt-BR" sz="1200" b="1" dirty="0"/>
              <a:t>http://www.nycbikemaps.com/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33956" t="38178" r="32379" b="31375"/>
          <a:stretch>
            <a:fillRect/>
          </a:stretch>
        </p:blipFill>
        <p:spPr bwMode="auto">
          <a:xfrm>
            <a:off x="4283968" y="3460307"/>
            <a:ext cx="4680519" cy="264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139952" y="1052736"/>
            <a:ext cx="47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7030A0"/>
                </a:solidFill>
                <a:cs typeface="Arial" pitchFamily="34" charset="0"/>
              </a:rPr>
              <a:t>Melhor Mobilidade, Menos Tráfego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724128" y="908720"/>
            <a:ext cx="324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Ação Local para a Saúde</a:t>
            </a:r>
            <a:endParaRPr lang="pt-BR" sz="2400" b="1" u="sng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cs typeface="Arial" pitchFamily="34" charset="0"/>
              </a:rPr>
              <a:t>Saúde Preventiva</a:t>
            </a:r>
            <a:endParaRPr lang="pt-BR" sz="24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1880" y="1556792"/>
            <a:ext cx="5328592" cy="4539704"/>
          </a:xfrm>
          <a:prstGeom prst="rect">
            <a:avLst/>
          </a:prstGeom>
          <a:solidFill>
            <a:srgbClr val="86F973"/>
          </a:solidFill>
        </p:spPr>
        <p:txBody>
          <a:bodyPr wrap="square">
            <a:spAutoFit/>
          </a:bodyPr>
          <a:lstStyle/>
          <a:p>
            <a:r>
              <a:rPr lang="pt-BR" sz="1600" b="1" dirty="0"/>
              <a:t>Nutrição adequada e atividade física são fatores chaves na promoção de saúde da população</a:t>
            </a:r>
            <a:r>
              <a:rPr lang="pt-BR" sz="1600" dirty="0"/>
              <a:t>. O Programa Nacional de Nutrição e Saúde (PNNS) foi lançado na França em janeiro de </a:t>
            </a:r>
            <a:r>
              <a:rPr lang="pt-BR" sz="1600" dirty="0" smtClean="0"/>
              <a:t>2001. O </a:t>
            </a:r>
            <a:r>
              <a:rPr lang="pt-BR" sz="1600" dirty="0"/>
              <a:t>PNNS 2011-2015 já está em </a:t>
            </a:r>
            <a:r>
              <a:rPr lang="pt-BR" sz="1600" dirty="0" smtClean="0"/>
              <a:t>vigor </a:t>
            </a:r>
            <a:r>
              <a:rPr lang="pt-BR" sz="1600" dirty="0"/>
              <a:t>e estabelece metas concretas tais como:</a:t>
            </a:r>
          </a:p>
          <a:p>
            <a:r>
              <a:rPr lang="pt-BR" sz="1600" dirty="0" smtClean="0"/>
              <a:t>- </a:t>
            </a:r>
            <a:r>
              <a:rPr lang="pt-BR" sz="1600" dirty="0"/>
              <a:t>Pelo menos 70% dos adultos consumam, no mínimo, 3,5 frutas e vegetais por </a:t>
            </a:r>
            <a:r>
              <a:rPr lang="pt-BR" sz="1600" dirty="0" smtClean="0"/>
              <a:t>dia;</a:t>
            </a:r>
            <a:endParaRPr lang="pt-BR" sz="1600" dirty="0"/>
          </a:p>
          <a:p>
            <a:pPr>
              <a:buFontTx/>
              <a:buChar char="-"/>
            </a:pPr>
            <a:r>
              <a:rPr lang="pt-BR" sz="1600" dirty="0" smtClean="0"/>
              <a:t>Pelo </a:t>
            </a:r>
            <a:r>
              <a:rPr lang="pt-BR" sz="1600" dirty="0"/>
              <a:t>menos 50% dos adultos consumam, no mínimo, 5 frutas e vegetais por </a:t>
            </a:r>
            <a:r>
              <a:rPr lang="pt-BR" sz="1600" dirty="0" smtClean="0"/>
              <a:t>dia;</a:t>
            </a:r>
            <a:endParaRPr lang="pt-BR" sz="1600" dirty="0"/>
          </a:p>
          <a:p>
            <a:pPr>
              <a:buFontTx/>
              <a:buChar char="-"/>
            </a:pPr>
            <a:r>
              <a:rPr lang="pt-BR" sz="1600" dirty="0" smtClean="0"/>
              <a:t>Dobre </a:t>
            </a:r>
            <a:r>
              <a:rPr lang="pt-BR" sz="1600" dirty="0"/>
              <a:t>a proporção de adultos que declaram comer frutas e vegetais, no mínimo, 3 vezes por </a:t>
            </a:r>
            <a:r>
              <a:rPr lang="pt-BR" sz="1600" dirty="0" smtClean="0"/>
              <a:t>dia;</a:t>
            </a:r>
            <a:endParaRPr lang="pt-BR" sz="1600" dirty="0"/>
          </a:p>
          <a:p>
            <a:r>
              <a:rPr lang="pt-BR" sz="1600" dirty="0" smtClean="0"/>
              <a:t>- Aumentar </a:t>
            </a:r>
            <a:r>
              <a:rPr lang="pt-BR" sz="1600" dirty="0"/>
              <a:t>em 5 anos, em crianças e adolescentes de 3 a 17 anos, o consumo frutas e legumes, de modo que:</a:t>
            </a:r>
          </a:p>
          <a:p>
            <a:r>
              <a:rPr lang="pt-BR" sz="1600" dirty="0"/>
              <a:t>- Pelo menos 50% consumam, no mínimo, 3,5 frutas e vegetais por </a:t>
            </a:r>
            <a:r>
              <a:rPr lang="pt-BR" sz="1600" dirty="0" smtClean="0"/>
              <a:t>dia;</a:t>
            </a:r>
            <a:endParaRPr lang="pt-BR" sz="1600" dirty="0"/>
          </a:p>
          <a:p>
            <a:pPr>
              <a:buFontTx/>
              <a:buChar char="-"/>
            </a:pPr>
            <a:r>
              <a:rPr lang="pt-BR" sz="1600" dirty="0" smtClean="0"/>
              <a:t>Pelo </a:t>
            </a:r>
            <a:r>
              <a:rPr lang="pt-BR" sz="1600" dirty="0"/>
              <a:t>menos 25% consumam, no mínimo, 5 frutas e vegetais por </a:t>
            </a:r>
            <a:r>
              <a:rPr lang="pt-BR" sz="1600" dirty="0" smtClean="0"/>
              <a:t>dia.</a:t>
            </a:r>
            <a:endParaRPr lang="pt-BR" sz="1600" dirty="0"/>
          </a:p>
          <a:p>
            <a:pPr>
              <a:spcBef>
                <a:spcPts val="600"/>
              </a:spcBef>
            </a:pPr>
            <a:r>
              <a:rPr lang="pt-BR" sz="1200" b="1" dirty="0" smtClean="0"/>
              <a:t>Fonte</a:t>
            </a:r>
            <a:r>
              <a:rPr lang="pt-BR" sz="1200" b="1" dirty="0"/>
              <a:t>: http://www.cidadessustentaveis.org.br/boas_praticas/exibir/245</a:t>
            </a:r>
          </a:p>
        </p:txBody>
      </p:sp>
      <p:pic>
        <p:nvPicPr>
          <p:cNvPr id="55300" name="Picture 4" descr="File:Verdu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120496" cy="230425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51520" y="4869160"/>
            <a:ext cx="3207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http://www.verduras-y-frutas.cl/catalogo/ - CC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508104" y="1052736"/>
            <a:ext cx="3034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Do Local para o Global</a:t>
            </a:r>
            <a:endParaRPr lang="pt-BR" sz="2400" b="1" u="sng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155679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Estabelecer metas audaciosas e trabalhar para </a:t>
            </a:r>
            <a:r>
              <a:rPr lang="pt-BR" dirty="0" smtClean="0"/>
              <a:t>poder atingi-las é fundamental </a:t>
            </a:r>
            <a:r>
              <a:rPr lang="pt-BR" dirty="0"/>
              <a:t>no processo de </a:t>
            </a:r>
            <a:r>
              <a:rPr lang="pt-BR" dirty="0" smtClean="0"/>
              <a:t>transição para uma </a:t>
            </a:r>
            <a:r>
              <a:rPr lang="pt-BR" dirty="0"/>
              <a:t>economia de baixo carbono. Algumas cidades </a:t>
            </a:r>
            <a:r>
              <a:rPr lang="pt-BR" dirty="0" smtClean="0"/>
              <a:t>já </a:t>
            </a:r>
            <a:r>
              <a:rPr lang="pt-BR" dirty="0"/>
              <a:t>fixaram suas metas e o trabalho que vem </a:t>
            </a:r>
            <a:r>
              <a:rPr lang="pt-BR" dirty="0" smtClean="0"/>
              <a:t>desenvolvendo mostra </a:t>
            </a:r>
            <a:r>
              <a:rPr lang="pt-BR" dirty="0"/>
              <a:t>resultados </a:t>
            </a:r>
            <a:r>
              <a:rPr lang="pt-BR" dirty="0" smtClean="0"/>
              <a:t>favoráveis: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79512" y="5229200"/>
            <a:ext cx="1733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David B. </a:t>
            </a:r>
            <a:r>
              <a:rPr lang="pt-BR" sz="1100" dirty="0" err="1" smtClean="0"/>
              <a:t>Gleason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7" name="Retângulo 6"/>
          <p:cNvSpPr/>
          <p:nvPr/>
        </p:nvSpPr>
        <p:spPr>
          <a:xfrm>
            <a:off x="2267744" y="2492896"/>
            <a:ext cx="6696744" cy="3477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 smtClean="0"/>
              <a:t>- </a:t>
            </a:r>
            <a:r>
              <a:rPr lang="pt-BR" sz="1600" b="1" dirty="0" smtClean="0"/>
              <a:t>Copenhague, Dinamarca</a:t>
            </a:r>
            <a:r>
              <a:rPr lang="pt-BR" sz="1600" dirty="0" smtClean="0"/>
              <a:t>: o objetivo do “Plano Climático de Copenhague” é reduzir as emissões de gases de efeito estufa em 20% ate 2015 (em relação a 2005). O plano também define o objetivo que Copenhague se transforme numa cidade neutra em carbono ate 2025.</a:t>
            </a:r>
          </a:p>
          <a:p>
            <a:r>
              <a:rPr lang="pt-BR" sz="1000" dirty="0" smtClean="0"/>
              <a:t>Fonte: http://ec.europa.eu/environment/europeangreencapital/wp-ontent/uploads/2012/07/Section-1-Local-contribution-toclimate-change_Copenhagen.pdf</a:t>
            </a:r>
          </a:p>
          <a:p>
            <a:r>
              <a:rPr lang="pt-BR" sz="1600" dirty="0" smtClean="0"/>
              <a:t>- </a:t>
            </a:r>
            <a:r>
              <a:rPr lang="pt-BR" sz="1600" b="1" dirty="0" smtClean="0"/>
              <a:t>Estocolmo, Suécia</a:t>
            </a:r>
            <a:r>
              <a:rPr lang="pt-BR" sz="1600" dirty="0" smtClean="0"/>
              <a:t>: a cidade tem o ambicioso objetivo de se tornar totalmente independentes de combustíveis fósseis até 2050. As emissões de gases de estufa já foram reduzidas em 25% desde 1990.</a:t>
            </a:r>
          </a:p>
          <a:p>
            <a:r>
              <a:rPr lang="pt-BR" sz="1000" dirty="0" smtClean="0"/>
              <a:t>Fonte: http://ec.europa.eu/environment/europeangreencapital/winning-cities/stockholm-european-green-capital-2010/index.html</a:t>
            </a:r>
          </a:p>
          <a:p>
            <a:r>
              <a:rPr lang="pt-BR" sz="1600" dirty="0" smtClean="0"/>
              <a:t>- </a:t>
            </a:r>
            <a:r>
              <a:rPr lang="pt-BR" sz="1600" b="1" dirty="0" smtClean="0"/>
              <a:t>Hamburgo, Alemanha</a:t>
            </a:r>
            <a:r>
              <a:rPr lang="pt-BR" sz="1600" dirty="0" smtClean="0"/>
              <a:t>: a cidade tem o objetivo de reduzir as emissões de CO2 em 40% até 2020, e de 80% até 2050. Até 2006, as emissões de gases de efeito estufa foram reduzidas em 15% (em relação a 1990).</a:t>
            </a:r>
          </a:p>
          <a:p>
            <a:r>
              <a:rPr lang="pt-BR" sz="1000" dirty="0" smtClean="0"/>
              <a:t>Fonte: http://ec.europa.eu/environment/europeangreencapital/wp-content/uploads/2011/06/ENV-10_034_Hambourg_MEP_final.pdf</a:t>
            </a:r>
            <a:endParaRPr lang="pt-BR" sz="1000" dirty="0">
              <a:latin typeface="Calibri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028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79512" y="6165304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Foto</a:t>
            </a:r>
            <a:r>
              <a:rPr lang="pt-BR" sz="1100" dirty="0"/>
              <a:t>: </a:t>
            </a:r>
            <a:r>
              <a:rPr lang="pt-BR" sz="1100" dirty="0" err="1"/>
              <a:t>Akuppa</a:t>
            </a:r>
            <a:r>
              <a:rPr lang="pt-BR" sz="1100" dirty="0"/>
              <a:t> John </a:t>
            </a:r>
            <a:r>
              <a:rPr lang="pt-BR" sz="1100" dirty="0" err="1"/>
              <a:t>Wigham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195736" y="1988840"/>
            <a:ext cx="6768752" cy="40626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Em 1995, a prefeitura de </a:t>
            </a:r>
            <a:r>
              <a:rPr lang="pt-BR" sz="1600" b="1" dirty="0"/>
              <a:t>Barcelona</a:t>
            </a:r>
            <a:r>
              <a:rPr lang="pt-BR" sz="1600" dirty="0"/>
              <a:t> aprovou a </a:t>
            </a:r>
            <a:r>
              <a:rPr lang="pt-BR" sz="1600" dirty="0" smtClean="0"/>
              <a:t>adesão </a:t>
            </a:r>
            <a:r>
              <a:rPr lang="pt-BR" sz="1600" dirty="0"/>
              <a:t>à</a:t>
            </a:r>
            <a:r>
              <a:rPr lang="pt-BR" sz="1600" dirty="0" smtClean="0"/>
              <a:t> </a:t>
            </a:r>
            <a:r>
              <a:rPr lang="pt-BR" sz="1600" dirty="0"/>
              <a:t>Carta de </a:t>
            </a:r>
            <a:r>
              <a:rPr lang="pt-BR" sz="1600" dirty="0" err="1"/>
              <a:t>Aalborg</a:t>
            </a:r>
            <a:r>
              <a:rPr lang="pt-BR" sz="1600" dirty="0"/>
              <a:t>.</a:t>
            </a:r>
          </a:p>
          <a:p>
            <a:r>
              <a:rPr lang="pt-BR" sz="1600" dirty="0"/>
              <a:t>Esta </a:t>
            </a:r>
            <a:r>
              <a:rPr lang="pt-BR" sz="1600" dirty="0" smtClean="0"/>
              <a:t>decisão </a:t>
            </a:r>
            <a:r>
              <a:rPr lang="pt-BR" sz="1600" dirty="0"/>
              <a:t>implicava trabalhar em conformidade com os </a:t>
            </a:r>
            <a:r>
              <a:rPr lang="pt-BR" sz="1600" dirty="0" smtClean="0"/>
              <a:t>princípios </a:t>
            </a:r>
            <a:r>
              <a:rPr lang="pt-BR" sz="1600" dirty="0"/>
              <a:t>do</a:t>
            </a:r>
          </a:p>
          <a:p>
            <a:r>
              <a:rPr lang="pt-BR" sz="1600" dirty="0"/>
              <a:t>desenvolvimento </a:t>
            </a:r>
            <a:r>
              <a:rPr lang="pt-BR" sz="1600" dirty="0" smtClean="0"/>
              <a:t>sustentável </a:t>
            </a:r>
            <a:r>
              <a:rPr lang="pt-BR" sz="1600" dirty="0"/>
              <a:t>e foi o primeiro passo para introduzir na</a:t>
            </a:r>
          </a:p>
          <a:p>
            <a:r>
              <a:rPr lang="pt-BR" sz="1600" dirty="0"/>
              <a:t>cidade a Agenda 21 Local. </a:t>
            </a:r>
            <a:r>
              <a:rPr lang="pt-BR" sz="1600" b="1" dirty="0"/>
              <a:t>Depois de um intenso processo participativo,</a:t>
            </a:r>
          </a:p>
          <a:p>
            <a:r>
              <a:rPr lang="pt-BR" sz="1600" b="1" dirty="0"/>
              <a:t>Barcelona consolidou a sua Agenda 21 no “</a:t>
            </a:r>
            <a:r>
              <a:rPr lang="pt-BR" sz="1600" b="1" dirty="0" err="1"/>
              <a:t>Compromiso</a:t>
            </a:r>
            <a:r>
              <a:rPr lang="pt-BR" sz="1600" b="1" dirty="0"/>
              <a:t> </a:t>
            </a:r>
            <a:r>
              <a:rPr lang="pt-BR" sz="1600" b="1" dirty="0" err="1"/>
              <a:t>Ciudadano</a:t>
            </a:r>
            <a:r>
              <a:rPr lang="pt-BR" sz="1600" b="1" dirty="0"/>
              <a:t> por</a:t>
            </a:r>
          </a:p>
          <a:p>
            <a:r>
              <a:rPr lang="pt-BR" sz="1600" b="1" dirty="0" err="1"/>
              <a:t>la</a:t>
            </a:r>
            <a:r>
              <a:rPr lang="pt-BR" sz="1600" b="1" dirty="0"/>
              <a:t> </a:t>
            </a:r>
            <a:r>
              <a:rPr lang="pt-BR" sz="1600" b="1" dirty="0" err="1"/>
              <a:t>Sostenibilidad</a:t>
            </a:r>
            <a:r>
              <a:rPr lang="pt-BR" sz="1600" b="1" dirty="0"/>
              <a:t> - CCS” (Compromisso </a:t>
            </a:r>
            <a:r>
              <a:rPr lang="pt-BR" sz="1600" b="1" dirty="0" smtClean="0"/>
              <a:t>Cidadão </a:t>
            </a:r>
            <a:r>
              <a:rPr lang="pt-BR" sz="1600" b="1" dirty="0"/>
              <a:t>pela Sustentabilidade),</a:t>
            </a:r>
          </a:p>
          <a:p>
            <a:r>
              <a:rPr lang="pt-BR" sz="1600" b="1" dirty="0"/>
              <a:t>um documento com amplo </a:t>
            </a:r>
            <a:r>
              <a:rPr lang="pt-BR" sz="1600" b="1" dirty="0" smtClean="0"/>
              <a:t>consenso </a:t>
            </a:r>
            <a:r>
              <a:rPr lang="pt-BR" sz="1600" b="1" dirty="0"/>
              <a:t>que se configura como um plano</a:t>
            </a:r>
          </a:p>
          <a:p>
            <a:r>
              <a:rPr lang="pt-BR" sz="1600" b="1" dirty="0" smtClean="0"/>
              <a:t>estratégico em prol da Sustentabilidade.</a:t>
            </a:r>
          </a:p>
          <a:p>
            <a:r>
              <a:rPr lang="pt-BR" sz="1600" dirty="0"/>
              <a:t>O CCS </a:t>
            </a:r>
            <a:r>
              <a:rPr lang="pt-BR" sz="1600" dirty="0" smtClean="0"/>
              <a:t>é </a:t>
            </a:r>
            <a:r>
              <a:rPr lang="pt-BR" sz="1600" dirty="0"/>
              <a:t>uma agenda para o governo, </a:t>
            </a:r>
            <a:r>
              <a:rPr lang="pt-BR" sz="1600" dirty="0" smtClean="0"/>
              <a:t>organizações </a:t>
            </a:r>
            <a:r>
              <a:rPr lang="pt-BR" sz="1600" dirty="0"/>
              <a:t>da sociedade civil</a:t>
            </a:r>
          </a:p>
          <a:p>
            <a:r>
              <a:rPr lang="pt-BR" sz="1600" dirty="0"/>
              <a:t>(empresas, </a:t>
            </a:r>
            <a:r>
              <a:rPr lang="pt-BR" sz="1600" dirty="0" smtClean="0"/>
              <a:t>associações </a:t>
            </a:r>
            <a:r>
              <a:rPr lang="pt-BR" sz="1600" dirty="0"/>
              <a:t>de profissionais, sindicatos, ONGs, universidades,</a:t>
            </a:r>
          </a:p>
          <a:p>
            <a:r>
              <a:rPr lang="pt-BR" sz="1600" dirty="0" smtClean="0"/>
              <a:t>escolas, </a:t>
            </a:r>
            <a:r>
              <a:rPr lang="pt-BR" sz="1600" dirty="0"/>
              <a:t>etc.) e </a:t>
            </a:r>
            <a:r>
              <a:rPr lang="pt-BR" sz="1600" dirty="0" smtClean="0"/>
              <a:t>também </a:t>
            </a:r>
            <a:r>
              <a:rPr lang="pt-BR" sz="1600" dirty="0"/>
              <a:t>para os </a:t>
            </a:r>
            <a:r>
              <a:rPr lang="pt-BR" sz="1600" dirty="0" smtClean="0"/>
              <a:t>cidadãos </a:t>
            </a:r>
            <a:r>
              <a:rPr lang="pt-BR" sz="1600" dirty="0"/>
              <a:t>em geral que, voluntariamente,</a:t>
            </a:r>
          </a:p>
          <a:p>
            <a:r>
              <a:rPr lang="pt-BR" sz="1600" dirty="0"/>
              <a:t>assinam e estabelecem seu </a:t>
            </a:r>
            <a:r>
              <a:rPr lang="pt-BR" sz="1600" dirty="0" smtClean="0"/>
              <a:t>próprio </a:t>
            </a:r>
            <a:r>
              <a:rPr lang="pt-BR" sz="1600" dirty="0"/>
              <a:t>plano de </a:t>
            </a:r>
            <a:r>
              <a:rPr lang="pt-BR" sz="1600" dirty="0" smtClean="0"/>
              <a:t>ação </a:t>
            </a:r>
            <a:r>
              <a:rPr lang="pt-BR" sz="1600" dirty="0"/>
              <a:t>para contribuir para a</a:t>
            </a:r>
          </a:p>
          <a:p>
            <a:r>
              <a:rPr lang="pt-BR" sz="1600" dirty="0" smtClean="0"/>
              <a:t>realização </a:t>
            </a:r>
            <a:r>
              <a:rPr lang="pt-BR" sz="1600" dirty="0"/>
              <a:t>dos objetivos compartilhados</a:t>
            </a:r>
            <a:r>
              <a:rPr lang="pt-BR" sz="1600" dirty="0" smtClean="0"/>
              <a:t>.</a:t>
            </a:r>
          </a:p>
          <a:p>
            <a:r>
              <a:rPr lang="pt-BR" sz="1600" b="1" dirty="0"/>
              <a:t>A campanha para promover novas </a:t>
            </a:r>
            <a:r>
              <a:rPr lang="pt-BR" sz="1600" b="1" dirty="0" smtClean="0"/>
              <a:t>adesões </a:t>
            </a:r>
            <a:r>
              <a:rPr lang="pt-BR" sz="1600" b="1" dirty="0"/>
              <a:t>continua ao longo dos </a:t>
            </a:r>
            <a:r>
              <a:rPr lang="pt-BR" sz="1600" b="1" dirty="0" smtClean="0"/>
              <a:t>anos. Atualmente, 650 organizações assinaram </a:t>
            </a:r>
            <a:r>
              <a:rPr lang="pt-BR" sz="1600" b="1" dirty="0"/>
              <a:t>o compromisso.</a:t>
            </a:r>
            <a:endParaRPr lang="pt-BR" sz="1600" b="1" dirty="0" smtClean="0"/>
          </a:p>
          <a:p>
            <a:pPr>
              <a:spcBef>
                <a:spcPts val="600"/>
              </a:spcBef>
            </a:pPr>
            <a:r>
              <a:rPr lang="pt-BR" sz="1200" b="1" dirty="0"/>
              <a:t>Fonte: Informe ambiental de Barcelona 2009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179512" y="2996952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Mike Wilson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339752" y="13407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Compromisso de Todos com a Sustentabilidade</a:t>
            </a:r>
            <a:endParaRPr lang="pt-BR" sz="2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340768"/>
            <a:ext cx="835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5B7A56"/>
                </a:solidFill>
                <a:cs typeface="Arial" pitchFamily="34" charset="0"/>
              </a:rPr>
              <a:t>Acesso à Informação Pública e Dados Abertos</a:t>
            </a:r>
          </a:p>
          <a:p>
            <a:endParaRPr lang="pt-BR" sz="2000" b="1" dirty="0" smtClean="0">
              <a:latin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</a:rPr>
              <a:t>Lei 12.527/2011</a:t>
            </a:r>
            <a:r>
              <a:rPr lang="pt-BR" dirty="0" smtClean="0">
                <a:latin typeface="Calibri" pitchFamily="34" charset="0"/>
              </a:rPr>
              <a:t>: </a:t>
            </a:r>
            <a:r>
              <a:rPr lang="pt-BR" dirty="0">
                <a:latin typeface="Calibri" pitchFamily="34" charset="0"/>
              </a:rPr>
              <a:t>tem o propósito de regulamentar o direito constitucional de acesso dos cidadãos </a:t>
            </a:r>
            <a:r>
              <a:rPr lang="pt-BR" dirty="0" smtClean="0">
                <a:latin typeface="Calibri" pitchFamily="34" charset="0"/>
              </a:rPr>
              <a:t>às </a:t>
            </a:r>
            <a:r>
              <a:rPr lang="pt-BR" dirty="0">
                <a:latin typeface="Calibri" pitchFamily="34" charset="0"/>
              </a:rPr>
              <a:t>informações </a:t>
            </a:r>
            <a:r>
              <a:rPr lang="pt-BR" dirty="0" smtClean="0">
                <a:latin typeface="Calibri" pitchFamily="34" charset="0"/>
              </a:rPr>
              <a:t>públicas </a:t>
            </a:r>
            <a:r>
              <a:rPr lang="pt-BR" dirty="0">
                <a:latin typeface="Calibri" pitchFamily="34" charset="0"/>
              </a:rPr>
              <a:t>e seus dispositivos são aplicáveis aos três Poderes da União, Estados, Distrito Federal e Municípios</a:t>
            </a:r>
            <a:r>
              <a:rPr lang="pt-BR" dirty="0" smtClean="0">
                <a:latin typeface="Calibri" pitchFamily="34" charset="0"/>
              </a:rPr>
              <a:t>.</a:t>
            </a:r>
          </a:p>
          <a:p>
            <a:endParaRPr lang="pt-BR" dirty="0">
              <a:latin typeface="Calibri" pitchFamily="34" charset="0"/>
            </a:endParaRPr>
          </a:p>
          <a:p>
            <a:r>
              <a:rPr lang="pt-BR" b="1" dirty="0"/>
              <a:t>Dados abertos </a:t>
            </a:r>
            <a:r>
              <a:rPr lang="pt-BR" dirty="0" smtClean="0"/>
              <a:t>são </a:t>
            </a:r>
            <a:r>
              <a:rPr lang="pt-BR" dirty="0"/>
              <a:t>dados colocados </a:t>
            </a:r>
            <a:r>
              <a:rPr lang="pt-BR" dirty="0" smtClean="0"/>
              <a:t>à disposição </a:t>
            </a:r>
            <a:r>
              <a:rPr lang="pt-BR" dirty="0"/>
              <a:t>de forma a tornar </a:t>
            </a:r>
            <a:r>
              <a:rPr lang="pt-BR" dirty="0" smtClean="0"/>
              <a:t>possível </a:t>
            </a:r>
            <a:r>
              <a:rPr lang="pt-BR" dirty="0"/>
              <a:t>a leitura, acompanhamento </a:t>
            </a:r>
            <a:r>
              <a:rPr lang="pt-BR" dirty="0" smtClean="0"/>
              <a:t>e também </a:t>
            </a:r>
            <a:r>
              <a:rPr lang="pt-BR" dirty="0"/>
              <a:t>a </a:t>
            </a:r>
            <a:r>
              <a:rPr lang="pt-BR" dirty="0" smtClean="0"/>
              <a:t>reutilização </a:t>
            </a:r>
            <a:r>
              <a:rPr lang="pt-BR" dirty="0"/>
              <a:t>e cruzamentos com outros dados de diferentes fontes. Portanto, dados </a:t>
            </a:r>
            <a:r>
              <a:rPr lang="pt-BR" dirty="0" smtClean="0"/>
              <a:t>são abertos quando qualquer </a:t>
            </a:r>
            <a:r>
              <a:rPr lang="pt-BR" dirty="0"/>
              <a:t>pessoa pode </a:t>
            </a:r>
            <a:r>
              <a:rPr lang="pt-BR" dirty="0" smtClean="0"/>
              <a:t>usá-los </a:t>
            </a:r>
            <a:r>
              <a:rPr lang="pt-BR" dirty="0"/>
              <a:t>e </a:t>
            </a:r>
            <a:r>
              <a:rPr lang="pt-BR" dirty="0" smtClean="0"/>
              <a:t>reutilizá-los livremente.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27146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419872" y="4581128"/>
            <a:ext cx="5400600" cy="13388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>
                <a:cs typeface="Arial" pitchFamily="34" charset="0"/>
              </a:rPr>
              <a:t>No ano de 2009, o governo da cidade de Vancouver </a:t>
            </a:r>
            <a:r>
              <a:rPr lang="pt-BR" sz="1600" b="1" dirty="0" smtClean="0">
                <a:cs typeface="Arial" pitchFamily="34" charset="0"/>
              </a:rPr>
              <a:t>lançou um </a:t>
            </a:r>
            <a:r>
              <a:rPr lang="pt-BR" sz="1600" b="1" dirty="0">
                <a:cs typeface="Arial" pitchFamily="34" charset="0"/>
              </a:rPr>
              <a:t>programa com </a:t>
            </a:r>
            <a:r>
              <a:rPr lang="pt-BR" sz="1600" b="1" dirty="0" smtClean="0">
                <a:cs typeface="Arial" pitchFamily="34" charset="0"/>
              </a:rPr>
              <a:t>o objetivo </a:t>
            </a:r>
            <a:r>
              <a:rPr lang="pt-BR" sz="1600" b="1" dirty="0">
                <a:cs typeface="Arial" pitchFamily="34" charset="0"/>
              </a:rPr>
              <a:t>de compartilhar </a:t>
            </a:r>
            <a:r>
              <a:rPr lang="pt-BR" sz="1600" b="1" dirty="0" smtClean="0">
                <a:cs typeface="Arial" pitchFamily="34" charset="0"/>
              </a:rPr>
              <a:t>publicamente a </a:t>
            </a:r>
            <a:r>
              <a:rPr lang="pt-BR" sz="1600" b="1" dirty="0">
                <a:cs typeface="Arial" pitchFamily="34" charset="0"/>
              </a:rPr>
              <a:t>maior quantidade de dados </a:t>
            </a:r>
            <a:r>
              <a:rPr lang="pt-BR" sz="1600" b="1" dirty="0" smtClean="0">
                <a:cs typeface="Arial" pitchFamily="34" charset="0"/>
              </a:rPr>
              <a:t>possível </a:t>
            </a:r>
            <a:r>
              <a:rPr lang="pt-BR" sz="1600" b="1" dirty="0">
                <a:cs typeface="Arial" pitchFamily="34" charset="0"/>
              </a:rPr>
              <a:t>em </a:t>
            </a:r>
            <a:r>
              <a:rPr lang="pt-BR" sz="1600" b="1" dirty="0" smtClean="0">
                <a:cs typeface="Arial" pitchFamily="34" charset="0"/>
              </a:rPr>
              <a:t>formato </a:t>
            </a:r>
            <a:r>
              <a:rPr lang="pt-BR" sz="1600" b="1" dirty="0">
                <a:cs typeface="Arial" pitchFamily="34" charset="0"/>
              </a:rPr>
              <a:t>de “</a:t>
            </a:r>
            <a:r>
              <a:rPr lang="pt-BR" sz="1600" b="1" dirty="0" smtClean="0">
                <a:cs typeface="Arial" pitchFamily="34" charset="0"/>
              </a:rPr>
              <a:t>dados abertos</a:t>
            </a:r>
            <a:r>
              <a:rPr lang="pt-BR" sz="1600" b="1" dirty="0">
                <a:cs typeface="Arial" pitchFamily="34" charset="0"/>
              </a:rPr>
              <a:t>” (</a:t>
            </a:r>
            <a:r>
              <a:rPr lang="pt-BR" sz="1600" b="1" i="1" dirty="0">
                <a:cs typeface="Arial" pitchFamily="34" charset="0"/>
              </a:rPr>
              <a:t>open data</a:t>
            </a:r>
            <a:r>
              <a:rPr lang="pt-BR" sz="1600" b="1" dirty="0" smtClean="0">
                <a:cs typeface="Arial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http://www.cidadessustentaveis.org.br/boas_praticas/exibir/180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5805264"/>
            <a:ext cx="15584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err="1" smtClean="0"/>
              <a:t>JamesZ_Flickr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7092280" y="908720"/>
            <a:ext cx="171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u="sng" dirty="0">
                <a:solidFill>
                  <a:srgbClr val="5B7A56"/>
                </a:solidFill>
                <a:cs typeface="Arial" pitchFamily="34" charset="0"/>
              </a:rPr>
              <a:t>Governança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26876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alibri" pitchFamily="34" charset="0"/>
              </a:rPr>
              <a:t>Conselhos Municipais</a:t>
            </a:r>
          </a:p>
          <a:p>
            <a:r>
              <a:rPr lang="pt-BR" dirty="0">
                <a:latin typeface="Calibri" pitchFamily="34" charset="0"/>
              </a:rPr>
              <a:t>Porcentagem de secretarias de governo que contam com conselhos municipais com </a:t>
            </a:r>
            <a:r>
              <a:rPr lang="pt-BR" dirty="0" smtClean="0">
                <a:latin typeface="Calibri" pitchFamily="34" charset="0"/>
              </a:rPr>
              <a:t>participação </a:t>
            </a:r>
            <a:r>
              <a:rPr lang="pt-BR" dirty="0">
                <a:latin typeface="Calibri" pitchFamily="34" charset="0"/>
              </a:rPr>
              <a:t>da sociedade</a:t>
            </a:r>
            <a:r>
              <a:rPr lang="pt-BR" dirty="0" smtClean="0">
                <a:latin typeface="Calibri" pitchFamily="34" charset="0"/>
              </a:rPr>
              <a:t>.</a:t>
            </a:r>
          </a:p>
          <a:p>
            <a:endParaRPr lang="pt-BR" dirty="0">
              <a:latin typeface="Calibri" pitchFamily="34" charset="0"/>
            </a:endParaRPr>
          </a:p>
          <a:p>
            <a:r>
              <a:rPr lang="pt-BR" b="1" dirty="0">
                <a:latin typeface="Calibri" pitchFamily="34" charset="0"/>
              </a:rPr>
              <a:t>Meta</a:t>
            </a:r>
            <a:r>
              <a:rPr lang="pt-BR" dirty="0">
                <a:latin typeface="Calibri" pitchFamily="34" charset="0"/>
              </a:rPr>
              <a:t>: Conselhos Municipais funcionando, no mínimo, em todas as secretarias de governo.</a:t>
            </a:r>
          </a:p>
          <a:p>
            <a:r>
              <a:rPr lang="pt-BR" sz="1200" b="1" dirty="0">
                <a:latin typeface="Calibri" pitchFamily="34" charset="0"/>
              </a:rPr>
              <a:t>Fonte</a:t>
            </a:r>
            <a:r>
              <a:rPr lang="pt-BR" sz="1200" dirty="0">
                <a:latin typeface="Calibri" pitchFamily="34" charset="0"/>
              </a:rPr>
              <a:t>: Programa Cidades Sustentáveis</a:t>
            </a:r>
          </a:p>
          <a:p>
            <a:endParaRPr lang="pt-BR" dirty="0" smtClean="0">
              <a:latin typeface="Calibri" pitchFamily="34" charset="0"/>
            </a:endParaRPr>
          </a:p>
          <a:p>
            <a:r>
              <a:rPr lang="pt-BR" b="1" dirty="0" smtClean="0">
                <a:latin typeface="Calibri" pitchFamily="34" charset="0"/>
              </a:rPr>
              <a:t>Referência </a:t>
            </a:r>
            <a:r>
              <a:rPr lang="pt-BR" b="1" dirty="0">
                <a:latin typeface="Calibri" pitchFamily="34" charset="0"/>
              </a:rPr>
              <a:t>de Meta</a:t>
            </a:r>
            <a:r>
              <a:rPr lang="pt-BR" dirty="0">
                <a:latin typeface="Calibri" pitchFamily="34" charset="0"/>
              </a:rPr>
              <a:t>:</a:t>
            </a:r>
          </a:p>
          <a:p>
            <a:r>
              <a:rPr lang="pt-BR" dirty="0">
                <a:latin typeface="Calibri" pitchFamily="34" charset="0"/>
              </a:rPr>
              <a:t>- </a:t>
            </a:r>
            <a:r>
              <a:rPr lang="pt-BR" dirty="0" smtClean="0">
                <a:latin typeface="Calibri" pitchFamily="34" charset="0"/>
              </a:rPr>
              <a:t>São </a:t>
            </a:r>
            <a:r>
              <a:rPr lang="pt-BR" dirty="0">
                <a:latin typeface="Calibri" pitchFamily="34" charset="0"/>
              </a:rPr>
              <a:t>Carlos (SP), Brasil: 17 Secretarias Municipais e 37 Conselhos </a:t>
            </a:r>
            <a:r>
              <a:rPr lang="pt-BR" dirty="0" smtClean="0">
                <a:latin typeface="Calibri" pitchFamily="34" charset="0"/>
              </a:rPr>
              <a:t>Municipais funcionando.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4221088"/>
            <a:ext cx="6480720" cy="18312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smtClean="0">
                <a:cs typeface="Arial" pitchFamily="34" charset="0"/>
              </a:rPr>
              <a:t>Em São Carlos (SP) foi </a:t>
            </a:r>
            <a:r>
              <a:rPr lang="pt-BR" sz="1600" b="1" dirty="0">
                <a:cs typeface="Arial" pitchFamily="34" charset="0"/>
              </a:rPr>
              <a:t>criado um Portal dos Conselhos Municipais da </a:t>
            </a:r>
            <a:r>
              <a:rPr lang="pt-BR" sz="1600" b="1" dirty="0" smtClean="0">
                <a:cs typeface="Arial" pitchFamily="34" charset="0"/>
              </a:rPr>
              <a:t>cidade </a:t>
            </a:r>
            <a:r>
              <a:rPr lang="pt-BR" sz="1600" b="1" dirty="0">
                <a:cs typeface="Arial" pitchFamily="34" charset="0"/>
              </a:rPr>
              <a:t>em que </a:t>
            </a:r>
            <a:r>
              <a:rPr lang="pt-BR" sz="1600" b="1" dirty="0" smtClean="0">
                <a:cs typeface="Arial" pitchFamily="34" charset="0"/>
              </a:rPr>
              <a:t>os cidadãos </a:t>
            </a:r>
            <a:r>
              <a:rPr lang="pt-BR" sz="1600" b="1" dirty="0">
                <a:cs typeface="Arial" pitchFamily="34" charset="0"/>
              </a:rPr>
              <a:t>podem acompanhar, ter acesso a </a:t>
            </a:r>
            <a:r>
              <a:rPr lang="pt-BR" sz="1600" b="1" dirty="0" smtClean="0">
                <a:cs typeface="Arial" pitchFamily="34" charset="0"/>
              </a:rPr>
              <a:t>publicações </a:t>
            </a:r>
            <a:r>
              <a:rPr lang="pt-BR" sz="1600" b="1" dirty="0">
                <a:cs typeface="Arial" pitchFamily="34" charset="0"/>
              </a:rPr>
              <a:t>e materiais de apoio </a:t>
            </a:r>
            <a:r>
              <a:rPr lang="pt-BR" sz="1600" b="1" dirty="0" smtClean="0">
                <a:cs typeface="Arial" pitchFamily="34" charset="0"/>
              </a:rPr>
              <a:t>a participação </a:t>
            </a:r>
            <a:r>
              <a:rPr lang="pt-BR" sz="1600" b="1" dirty="0">
                <a:cs typeface="Arial" pitchFamily="34" charset="0"/>
              </a:rPr>
              <a:t>e verificar datas e atas de encontros dos conselhos. </a:t>
            </a:r>
            <a:endParaRPr lang="pt-BR" sz="1600" b="1" dirty="0" smtClean="0">
              <a:cs typeface="Arial" pitchFamily="34" charset="0"/>
            </a:endParaRPr>
          </a:p>
          <a:p>
            <a:r>
              <a:rPr lang="pt-BR" sz="1600" b="1" dirty="0" smtClean="0">
                <a:cs typeface="Arial" pitchFamily="34" charset="0"/>
              </a:rPr>
              <a:t>O </a:t>
            </a:r>
            <a:r>
              <a:rPr lang="pt-BR" sz="1600" b="1" dirty="0">
                <a:cs typeface="Arial" pitchFamily="34" charset="0"/>
              </a:rPr>
              <a:t>objetivo </a:t>
            </a:r>
            <a:r>
              <a:rPr lang="pt-BR" sz="1600" b="1" dirty="0" smtClean="0">
                <a:cs typeface="Arial" pitchFamily="34" charset="0"/>
              </a:rPr>
              <a:t>é facilitar </a:t>
            </a:r>
            <a:r>
              <a:rPr lang="pt-BR" sz="1600" b="1" dirty="0">
                <a:cs typeface="Arial" pitchFamily="34" charset="0"/>
              </a:rPr>
              <a:t>o acesso, integrar as </a:t>
            </a:r>
            <a:r>
              <a:rPr lang="pt-BR" sz="1600" b="1" dirty="0" smtClean="0">
                <a:cs typeface="Arial" pitchFamily="34" charset="0"/>
              </a:rPr>
              <a:t>informações </a:t>
            </a:r>
            <a:r>
              <a:rPr lang="pt-BR" sz="1600" b="1" dirty="0">
                <a:cs typeface="Arial" pitchFamily="34" charset="0"/>
              </a:rPr>
              <a:t>e conciliar agendas e atividades </a:t>
            </a:r>
            <a:r>
              <a:rPr lang="pt-BR" sz="1600" b="1" dirty="0" smtClean="0">
                <a:cs typeface="Arial" pitchFamily="34" charset="0"/>
              </a:rPr>
              <a:t>entre os próprios </a:t>
            </a:r>
            <a:r>
              <a:rPr lang="pt-BR" sz="1600" b="1" dirty="0">
                <a:cs typeface="Arial" pitchFamily="34" charset="0"/>
              </a:rPr>
              <a:t>conselhos</a:t>
            </a:r>
            <a:r>
              <a:rPr lang="pt-BR" sz="1600" b="1" dirty="0" smtClean="0"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http://www.cidadessustentaveis.org.br/boas_praticas/exibir/224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6093296"/>
            <a:ext cx="14895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Rubens </a:t>
            </a:r>
            <a:r>
              <a:rPr lang="pt-BR" sz="1100" dirty="0" err="1" smtClean="0"/>
              <a:t>Chiri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7092280" y="908720"/>
            <a:ext cx="171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u="sng" dirty="0">
                <a:solidFill>
                  <a:srgbClr val="5B7A56"/>
                </a:solidFill>
                <a:cs typeface="Arial" pitchFamily="34" charset="0"/>
              </a:rPr>
              <a:t>Governança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819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13407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Área verde por </a:t>
            </a:r>
            <a:r>
              <a:rPr lang="pt-BR" b="1" dirty="0" smtClean="0"/>
              <a:t>habitante</a:t>
            </a:r>
          </a:p>
          <a:p>
            <a:r>
              <a:rPr lang="pt-BR" dirty="0"/>
              <a:t>Metros quadrados de </a:t>
            </a:r>
            <a:r>
              <a:rPr lang="pt-BR" dirty="0" smtClean="0"/>
              <a:t>área </a:t>
            </a:r>
            <a:r>
              <a:rPr lang="pt-BR" dirty="0"/>
              <a:t>verde </a:t>
            </a:r>
            <a:r>
              <a:rPr lang="pt-BR" dirty="0" smtClean="0"/>
              <a:t>pública </a:t>
            </a:r>
            <a:r>
              <a:rPr lang="pt-BR" dirty="0"/>
              <a:t>por habitante.</a:t>
            </a:r>
          </a:p>
          <a:p>
            <a:endParaRPr lang="pt-BR" b="1" i="1" dirty="0" smtClean="0"/>
          </a:p>
          <a:p>
            <a:r>
              <a:rPr lang="pt-BR" b="1" dirty="0" smtClean="0"/>
              <a:t>Referências </a:t>
            </a:r>
            <a:r>
              <a:rPr lang="pt-BR" b="1" dirty="0"/>
              <a:t>de Metas</a:t>
            </a:r>
            <a:r>
              <a:rPr lang="pt-BR" b="1" i="1" dirty="0"/>
              <a:t>:</a:t>
            </a:r>
          </a:p>
          <a:p>
            <a:r>
              <a:rPr lang="pt-BR" dirty="0"/>
              <a:t>- A </a:t>
            </a:r>
            <a:r>
              <a:rPr lang="pt-BR" dirty="0" smtClean="0"/>
              <a:t>Organização </a:t>
            </a:r>
            <a:r>
              <a:rPr lang="pt-BR" dirty="0"/>
              <a:t>Mundial de </a:t>
            </a:r>
            <a:r>
              <a:rPr lang="pt-BR" dirty="0" smtClean="0"/>
              <a:t>Saúde </a:t>
            </a:r>
            <a:r>
              <a:rPr lang="pt-BR" dirty="0"/>
              <a:t>(OMS) recomenda um </a:t>
            </a:r>
            <a:r>
              <a:rPr lang="pt-BR" dirty="0" smtClean="0"/>
              <a:t>mínimo </a:t>
            </a:r>
            <a:r>
              <a:rPr lang="pt-BR" dirty="0"/>
              <a:t>de 12 </a:t>
            </a:r>
            <a:r>
              <a:rPr lang="pt-BR" dirty="0" smtClean="0"/>
              <a:t>m² </a:t>
            </a:r>
            <a:r>
              <a:rPr lang="pt-BR" dirty="0"/>
              <a:t>de </a:t>
            </a:r>
            <a:r>
              <a:rPr lang="pt-BR" dirty="0" smtClean="0"/>
              <a:t>área </a:t>
            </a:r>
            <a:r>
              <a:rPr lang="pt-BR" dirty="0"/>
              <a:t>verde por habitante.</a:t>
            </a:r>
          </a:p>
          <a:p>
            <a:r>
              <a:rPr lang="pt-BR" sz="1200" b="1" dirty="0"/>
              <a:t>Fonte</a:t>
            </a:r>
            <a:r>
              <a:rPr lang="pt-BR" sz="1200" dirty="0"/>
              <a:t>: </a:t>
            </a:r>
            <a:r>
              <a:rPr lang="pt-BR" sz="1200" dirty="0" smtClean="0"/>
              <a:t>OMS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33075" r="33260" b="35741"/>
          <a:stretch>
            <a:fillRect/>
          </a:stretch>
        </p:blipFill>
        <p:spPr bwMode="auto">
          <a:xfrm>
            <a:off x="4139952" y="2924944"/>
            <a:ext cx="4798351" cy="298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251520" y="3356992"/>
            <a:ext cx="3744416" cy="2539157"/>
          </a:xfrm>
          <a:prstGeom prst="rect">
            <a:avLst/>
          </a:prstGeom>
          <a:solidFill>
            <a:srgbClr val="86F973"/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Dentro da </a:t>
            </a:r>
            <a:r>
              <a:rPr lang="pt-BR" sz="1600" dirty="0" smtClean="0"/>
              <a:t>cidade de Estocolmo, </a:t>
            </a:r>
            <a:r>
              <a:rPr lang="pt-BR" sz="1600" dirty="0"/>
              <a:t>oito </a:t>
            </a:r>
            <a:r>
              <a:rPr lang="pt-BR" sz="1600" dirty="0" smtClean="0"/>
              <a:t>áreas </a:t>
            </a:r>
            <a:r>
              <a:rPr lang="pt-BR" sz="1600" dirty="0"/>
              <a:t>de reservas naturais e culturais </a:t>
            </a:r>
            <a:r>
              <a:rPr lang="pt-BR" sz="1600" dirty="0" smtClean="0"/>
              <a:t>são protegidas </a:t>
            </a:r>
            <a:r>
              <a:rPr lang="pt-BR" sz="1600" dirty="0"/>
              <a:t>para garantir a </a:t>
            </a:r>
            <a:r>
              <a:rPr lang="pt-BR" sz="1600" dirty="0" smtClean="0"/>
              <a:t> biodiversidade </a:t>
            </a:r>
            <a:r>
              <a:rPr lang="pt-BR" sz="1600" dirty="0"/>
              <a:t>e a acessibilidade para os</a:t>
            </a:r>
          </a:p>
          <a:p>
            <a:r>
              <a:rPr lang="pt-BR" sz="1600" dirty="0" smtClean="0"/>
              <a:t>cidadãos. </a:t>
            </a:r>
            <a:r>
              <a:rPr lang="pt-BR" sz="1600" dirty="0"/>
              <a:t>90% da </a:t>
            </a:r>
            <a:r>
              <a:rPr lang="pt-BR" sz="1600" dirty="0" smtClean="0"/>
              <a:t>população têm </a:t>
            </a:r>
            <a:r>
              <a:rPr lang="pt-BR" sz="1600" dirty="0"/>
              <a:t>acesso a </a:t>
            </a:r>
            <a:r>
              <a:rPr lang="pt-BR" sz="1600" dirty="0" smtClean="0"/>
              <a:t>áreas </a:t>
            </a:r>
            <a:r>
              <a:rPr lang="pt-BR" sz="1600" dirty="0"/>
              <a:t>verdes num raio </a:t>
            </a:r>
            <a:r>
              <a:rPr lang="pt-BR" sz="1600" dirty="0" smtClean="0"/>
              <a:t>de 300 </a:t>
            </a:r>
            <a:r>
              <a:rPr lang="pt-BR" sz="1600" dirty="0"/>
              <a:t>metros em </a:t>
            </a:r>
            <a:r>
              <a:rPr lang="pt-BR" sz="1600" dirty="0" smtClean="0"/>
              <a:t>relação às </a:t>
            </a:r>
            <a:r>
              <a:rPr lang="pt-BR" sz="1600" dirty="0"/>
              <a:t>suas </a:t>
            </a:r>
            <a:r>
              <a:rPr lang="pt-BR" sz="1600" dirty="0" smtClean="0"/>
              <a:t>residências.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</a:t>
            </a:r>
            <a:r>
              <a:rPr lang="pt-BR" sz="1000" b="1" dirty="0">
                <a:cs typeface="Arial" pitchFamily="34" charset="0"/>
                <a:hlinkClick r:id="rId4"/>
              </a:rPr>
              <a:t>http://</a:t>
            </a:r>
            <a:r>
              <a:rPr lang="pt-BR" sz="1000" b="1" dirty="0" smtClean="0">
                <a:cs typeface="Arial" pitchFamily="34" charset="0"/>
                <a:hlinkClick r:id="rId4"/>
              </a:rPr>
              <a:t>ec.europa.eu/environment/europeangreencapital/docs/cities/egc_analysis2010-2011.pdf</a:t>
            </a:r>
            <a:r>
              <a:rPr lang="pt-BR" sz="1000" b="1" dirty="0" smtClean="0">
                <a:cs typeface="Arial" pitchFamily="34" charset="0"/>
              </a:rPr>
              <a:t>; STADSLEDNINGSKONTORET</a:t>
            </a:r>
            <a:r>
              <a:rPr lang="pt-BR" sz="1000" b="1" dirty="0">
                <a:cs typeface="Arial" pitchFamily="34" charset="0"/>
              </a:rPr>
              <a:t>. KOMMUNIKATIONSSTABEN. www.stockholm.se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92D050"/>
                </a:solidFill>
                <a:cs typeface="Arial" pitchFamily="34" charset="0"/>
              </a:rPr>
              <a:t>Telhados Verdes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095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11560" y="5301208"/>
            <a:ext cx="1584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smtClean="0"/>
              <a:t>Foto: </a:t>
            </a:r>
            <a:r>
              <a:rPr lang="pt-BR" sz="1100" dirty="0" err="1" smtClean="0"/>
              <a:t>Travlr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915816" y="1844824"/>
            <a:ext cx="6048672" cy="3554819"/>
          </a:xfrm>
          <a:prstGeom prst="rect">
            <a:avLst/>
          </a:prstGeom>
          <a:solidFill>
            <a:srgbClr val="57CD5D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cs typeface="Arial" pitchFamily="34" charset="0"/>
              </a:rPr>
              <a:t>A cidade de Basileia, na </a:t>
            </a:r>
            <a:r>
              <a:rPr lang="pt-BR" sz="1600" dirty="0" smtClean="0">
                <a:cs typeface="Arial" pitchFamily="34" charset="0"/>
              </a:rPr>
              <a:t>Suíça, </a:t>
            </a:r>
            <a:r>
              <a:rPr lang="pt-BR" sz="1600" dirty="0">
                <a:cs typeface="Arial" pitchFamily="34" charset="0"/>
              </a:rPr>
              <a:t>conta atualmente com uma </a:t>
            </a:r>
            <a:r>
              <a:rPr lang="pt-BR" sz="1600" b="1" dirty="0" smtClean="0">
                <a:cs typeface="Arial" pitchFamily="34" charset="0"/>
              </a:rPr>
              <a:t>área </a:t>
            </a:r>
            <a:r>
              <a:rPr lang="pt-BR" sz="1600" b="1" dirty="0">
                <a:cs typeface="Arial" pitchFamily="34" charset="0"/>
              </a:rPr>
              <a:t>de </a:t>
            </a:r>
            <a:r>
              <a:rPr lang="pt-BR" sz="1600" b="1" dirty="0" smtClean="0">
                <a:cs typeface="Arial" pitchFamily="34" charset="0"/>
              </a:rPr>
              <a:t>um milhão </a:t>
            </a:r>
            <a:r>
              <a:rPr lang="pt-BR" sz="1600" b="1" dirty="0">
                <a:cs typeface="Arial" pitchFamily="34" charset="0"/>
              </a:rPr>
              <a:t>de </a:t>
            </a:r>
            <a:r>
              <a:rPr lang="pt-BR" sz="1600" b="1" dirty="0" smtClean="0">
                <a:cs typeface="Arial" pitchFamily="34" charset="0"/>
              </a:rPr>
              <a:t>m² </a:t>
            </a:r>
            <a:r>
              <a:rPr lang="pt-BR" sz="1600" b="1" dirty="0">
                <a:cs typeface="Arial" pitchFamily="34" charset="0"/>
              </a:rPr>
              <a:t>de telhados verdes em mais de 2.000 </a:t>
            </a:r>
            <a:r>
              <a:rPr lang="pt-BR" sz="1600" b="1" dirty="0" smtClean="0">
                <a:cs typeface="Arial" pitchFamily="34" charset="0"/>
              </a:rPr>
              <a:t>edifícios. </a:t>
            </a:r>
            <a:r>
              <a:rPr lang="pt-BR" sz="1600" dirty="0">
                <a:cs typeface="Arial" pitchFamily="34" charset="0"/>
              </a:rPr>
              <a:t>A </a:t>
            </a:r>
            <a:r>
              <a:rPr lang="pt-BR" sz="1600" dirty="0" smtClean="0">
                <a:cs typeface="Arial" pitchFamily="34" charset="0"/>
              </a:rPr>
              <a:t>cidade tem </a:t>
            </a:r>
            <a:r>
              <a:rPr lang="pt-BR" sz="1600" dirty="0">
                <a:cs typeface="Arial" pitchFamily="34" charset="0"/>
              </a:rPr>
              <a:t>uma longa </a:t>
            </a:r>
            <a:r>
              <a:rPr lang="pt-BR" sz="1600" dirty="0" smtClean="0">
                <a:cs typeface="Arial" pitchFamily="34" charset="0"/>
              </a:rPr>
              <a:t>tradição </a:t>
            </a:r>
            <a:r>
              <a:rPr lang="pt-BR" sz="1600" dirty="0">
                <a:cs typeface="Arial" pitchFamily="34" charset="0"/>
              </a:rPr>
              <a:t>no uso deste tipo de tecnologia e, em </a:t>
            </a:r>
            <a:r>
              <a:rPr lang="pt-BR" sz="1600" dirty="0" smtClean="0">
                <a:cs typeface="Arial" pitchFamily="34" charset="0"/>
              </a:rPr>
              <a:t>2002, aprovou </a:t>
            </a:r>
            <a:r>
              <a:rPr lang="pt-BR" sz="1600" dirty="0">
                <a:cs typeface="Arial" pitchFamily="34" charset="0"/>
              </a:rPr>
              <a:t>uma lei que obriga toda nova </a:t>
            </a:r>
            <a:r>
              <a:rPr lang="pt-BR" sz="1600" dirty="0" smtClean="0">
                <a:cs typeface="Arial" pitchFamily="34" charset="0"/>
              </a:rPr>
              <a:t>construção, </a:t>
            </a:r>
            <a:r>
              <a:rPr lang="pt-BR" sz="1600" dirty="0">
                <a:cs typeface="Arial" pitchFamily="34" charset="0"/>
              </a:rPr>
              <a:t>ou reforma, com </a:t>
            </a:r>
            <a:r>
              <a:rPr lang="pt-BR" sz="1600" dirty="0" smtClean="0">
                <a:cs typeface="Arial" pitchFamily="34" charset="0"/>
              </a:rPr>
              <a:t>teto reto </a:t>
            </a:r>
            <a:r>
              <a:rPr lang="pt-BR" sz="1600" dirty="0">
                <a:cs typeface="Arial" pitchFamily="34" charset="0"/>
              </a:rPr>
              <a:t>a </a:t>
            </a:r>
            <a:r>
              <a:rPr lang="pt-BR" sz="1600" dirty="0" smtClean="0">
                <a:cs typeface="Arial" pitchFamily="34" charset="0"/>
              </a:rPr>
              <a:t>torná-lo </a:t>
            </a:r>
            <a:r>
              <a:rPr lang="pt-BR" sz="1600" dirty="0">
                <a:cs typeface="Arial" pitchFamily="34" charset="0"/>
              </a:rPr>
              <a:t>verde.</a:t>
            </a:r>
          </a:p>
          <a:p>
            <a:r>
              <a:rPr lang="pt-BR" sz="1600" dirty="0">
                <a:cs typeface="Arial" pitchFamily="34" charset="0"/>
              </a:rPr>
              <a:t>O telhado verde tem </a:t>
            </a:r>
            <a:r>
              <a:rPr lang="pt-BR" sz="1600" b="1" dirty="0" smtClean="0">
                <a:cs typeface="Arial" pitchFamily="34" charset="0"/>
              </a:rPr>
              <a:t>inúmeras </a:t>
            </a:r>
            <a:r>
              <a:rPr lang="pt-BR" sz="1600" b="1" dirty="0">
                <a:cs typeface="Arial" pitchFamily="34" charset="0"/>
              </a:rPr>
              <a:t>vantagens</a:t>
            </a:r>
            <a:r>
              <a:rPr lang="pt-BR" sz="1600" dirty="0">
                <a:cs typeface="Arial" pitchFamily="34" charset="0"/>
              </a:rPr>
              <a:t>, tais como:</a:t>
            </a:r>
          </a:p>
          <a:p>
            <a:r>
              <a:rPr lang="pt-BR" sz="1600" b="1" dirty="0">
                <a:cs typeface="Arial" pitchFamily="34" charset="0"/>
              </a:rPr>
              <a:t>- Conforto </a:t>
            </a:r>
            <a:r>
              <a:rPr lang="pt-BR" sz="1600" b="1" dirty="0" smtClean="0">
                <a:cs typeface="Arial" pitchFamily="34" charset="0"/>
              </a:rPr>
              <a:t>térmico;</a:t>
            </a:r>
            <a:endParaRPr lang="pt-BR" sz="1600" b="1" dirty="0">
              <a:cs typeface="Arial" pitchFamily="34" charset="0"/>
            </a:endParaRPr>
          </a:p>
          <a:p>
            <a:r>
              <a:rPr lang="pt-BR" sz="1600" b="1" dirty="0">
                <a:cs typeface="Arial" pitchFamily="34" charset="0"/>
              </a:rPr>
              <a:t>- </a:t>
            </a:r>
            <a:r>
              <a:rPr lang="pt-BR" sz="1600" b="1" dirty="0" smtClean="0">
                <a:cs typeface="Arial" pitchFamily="34" charset="0"/>
              </a:rPr>
              <a:t>Acústica: </a:t>
            </a:r>
            <a:r>
              <a:rPr lang="pt-BR" sz="1600" b="1" dirty="0">
                <a:cs typeface="Arial" pitchFamily="34" charset="0"/>
              </a:rPr>
              <a:t>isola </a:t>
            </a:r>
            <a:r>
              <a:rPr lang="pt-BR" sz="1600" b="1" dirty="0" smtClean="0">
                <a:cs typeface="Arial" pitchFamily="34" charset="0"/>
              </a:rPr>
              <a:t>ruídos;</a:t>
            </a:r>
            <a:endParaRPr lang="pt-BR" sz="1600" b="1" dirty="0">
              <a:cs typeface="Arial" pitchFamily="34" charset="0"/>
            </a:endParaRPr>
          </a:p>
          <a:p>
            <a:r>
              <a:rPr lang="pt-BR" sz="1600" b="1" dirty="0">
                <a:cs typeface="Arial" pitchFamily="34" charset="0"/>
              </a:rPr>
              <a:t>- Lazer e </a:t>
            </a:r>
            <a:r>
              <a:rPr lang="pt-BR" sz="1600" b="1" dirty="0" smtClean="0">
                <a:cs typeface="Arial" pitchFamily="34" charset="0"/>
              </a:rPr>
              <a:t>alimentação: </a:t>
            </a:r>
            <a:r>
              <a:rPr lang="pt-BR" sz="1600" b="1" dirty="0">
                <a:cs typeface="Arial" pitchFamily="34" charset="0"/>
              </a:rPr>
              <a:t>aumenta a </a:t>
            </a:r>
            <a:r>
              <a:rPr lang="pt-BR" sz="1600" b="1" dirty="0" smtClean="0">
                <a:cs typeface="Arial" pitchFamily="34" charset="0"/>
              </a:rPr>
              <a:t>área útil </a:t>
            </a:r>
            <a:r>
              <a:rPr lang="pt-BR" sz="1600" b="1" dirty="0">
                <a:cs typeface="Arial" pitchFamily="34" charset="0"/>
              </a:rPr>
              <a:t>de lazer e permite a </a:t>
            </a:r>
            <a:r>
              <a:rPr lang="pt-BR" sz="1600" b="1" dirty="0" smtClean="0">
                <a:cs typeface="Arial" pitchFamily="34" charset="0"/>
              </a:rPr>
              <a:t>produção de </a:t>
            </a:r>
            <a:r>
              <a:rPr lang="pt-BR" sz="1600" b="1" dirty="0">
                <a:cs typeface="Arial" pitchFamily="34" charset="0"/>
              </a:rPr>
              <a:t>alimentos;</a:t>
            </a:r>
          </a:p>
          <a:p>
            <a:r>
              <a:rPr lang="pt-BR" sz="1600" b="1" dirty="0">
                <a:cs typeface="Arial" pitchFamily="34" charset="0"/>
              </a:rPr>
              <a:t>- Melhora da qualidade das </a:t>
            </a:r>
            <a:r>
              <a:rPr lang="pt-BR" sz="1600" b="1" dirty="0" smtClean="0">
                <a:cs typeface="Arial" pitchFamily="34" charset="0"/>
              </a:rPr>
              <a:t>águas </a:t>
            </a:r>
            <a:r>
              <a:rPr lang="pt-BR" sz="1600" b="1" dirty="0">
                <a:cs typeface="Arial" pitchFamily="34" charset="0"/>
              </a:rPr>
              <a:t>e do ar na cidade;</a:t>
            </a:r>
          </a:p>
          <a:p>
            <a:r>
              <a:rPr lang="pt-BR" sz="1600" b="1" dirty="0">
                <a:cs typeface="Arial" pitchFamily="34" charset="0"/>
              </a:rPr>
              <a:t>- Reduz o volume de </a:t>
            </a:r>
            <a:r>
              <a:rPr lang="pt-BR" sz="1600" b="1" dirty="0" smtClean="0">
                <a:cs typeface="Arial" pitchFamily="34" charset="0"/>
              </a:rPr>
              <a:t>água </a:t>
            </a:r>
            <a:r>
              <a:rPr lang="pt-BR" sz="1600" b="1" dirty="0">
                <a:cs typeface="Arial" pitchFamily="34" charset="0"/>
              </a:rPr>
              <a:t>que chega na rede de esgoto;</a:t>
            </a:r>
          </a:p>
          <a:p>
            <a:r>
              <a:rPr lang="pt-BR" sz="1600" b="1" dirty="0">
                <a:cs typeface="Arial" pitchFamily="34" charset="0"/>
              </a:rPr>
              <a:t>- </a:t>
            </a:r>
            <a:r>
              <a:rPr lang="pt-BR" sz="1600" b="1" dirty="0" smtClean="0">
                <a:cs typeface="Arial" pitchFamily="34" charset="0"/>
              </a:rPr>
              <a:t>Sustentação </a:t>
            </a:r>
            <a:r>
              <a:rPr lang="pt-BR" sz="1600" b="1" dirty="0">
                <a:cs typeface="Arial" pitchFamily="34" charset="0"/>
              </a:rPr>
              <a:t>da biodiversidade e </a:t>
            </a:r>
            <a:r>
              <a:rPr lang="pt-BR" sz="1600" b="1" dirty="0" smtClean="0">
                <a:cs typeface="Arial" pitchFamily="34" charset="0"/>
              </a:rPr>
              <a:t>redução </a:t>
            </a:r>
            <a:r>
              <a:rPr lang="pt-BR" sz="1600" b="1" dirty="0">
                <a:cs typeface="Arial" pitchFamily="34" charset="0"/>
              </a:rPr>
              <a:t>de ilhas de calor.</a:t>
            </a:r>
          </a:p>
          <a:p>
            <a:pPr>
              <a:spcBef>
                <a:spcPts val="600"/>
              </a:spcBef>
            </a:pPr>
            <a:r>
              <a:rPr lang="pt-BR" sz="1200" b="1" dirty="0">
                <a:cs typeface="Arial" pitchFamily="34" charset="0"/>
              </a:rPr>
              <a:t>Fonte: http://www.cidadessustentaveis.org.br/boas_praticas/exibir/146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1196752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Concentrações de PM10 (material particulado </a:t>
            </a:r>
            <a:r>
              <a:rPr lang="pt-BR" b="1" dirty="0" smtClean="0"/>
              <a:t>– MP</a:t>
            </a:r>
            <a:r>
              <a:rPr lang="pt-BR" b="1" dirty="0"/>
              <a:t>)</a:t>
            </a:r>
          </a:p>
          <a:p>
            <a:r>
              <a:rPr lang="pt-BR" dirty="0" smtClean="0"/>
              <a:t>Média </a:t>
            </a:r>
            <a:r>
              <a:rPr lang="pt-BR" dirty="0"/>
              <a:t>anual </a:t>
            </a:r>
            <a:r>
              <a:rPr lang="pt-BR" dirty="0" smtClean="0"/>
              <a:t>diária </a:t>
            </a:r>
            <a:r>
              <a:rPr lang="pt-BR" dirty="0"/>
              <a:t>de </a:t>
            </a:r>
            <a:r>
              <a:rPr lang="pt-BR" dirty="0" smtClean="0"/>
              <a:t>concentrações </a:t>
            </a:r>
            <a:r>
              <a:rPr lang="pt-BR" dirty="0"/>
              <a:t>de PM10* (</a:t>
            </a:r>
            <a:r>
              <a:rPr lang="pt-BR" dirty="0" err="1"/>
              <a:t>μg</a:t>
            </a:r>
            <a:r>
              <a:rPr lang="pt-BR" dirty="0"/>
              <a:t>/m3</a:t>
            </a:r>
            <a:r>
              <a:rPr lang="pt-BR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pt-BR" sz="1400" dirty="0" smtClean="0"/>
              <a:t>*</a:t>
            </a:r>
            <a:r>
              <a:rPr lang="pt-BR" sz="1400" dirty="0"/>
              <a:t>As PM10 são um tipo de partículas inaláveis, de diâmetro inferior a 10 micrometros (</a:t>
            </a:r>
            <a:r>
              <a:rPr lang="pt-BR" sz="1400" dirty="0" err="1"/>
              <a:t>μm</a:t>
            </a:r>
            <a:r>
              <a:rPr lang="pt-BR" sz="1400" dirty="0"/>
              <a:t>), e constituem um elemento </a:t>
            </a:r>
            <a:r>
              <a:rPr lang="pt-BR" sz="1400" dirty="0" smtClean="0"/>
              <a:t>de poluição </a:t>
            </a:r>
            <a:r>
              <a:rPr lang="pt-BR" sz="1400" dirty="0"/>
              <a:t>atmosférica</a:t>
            </a:r>
            <a:r>
              <a:rPr lang="pt-BR" sz="1400" dirty="0" smtClean="0"/>
              <a:t>.</a:t>
            </a:r>
          </a:p>
          <a:p>
            <a:pPr>
              <a:spcBef>
                <a:spcPts val="600"/>
              </a:spcBef>
            </a:pPr>
            <a:endParaRPr lang="pt-BR" sz="1400" dirty="0"/>
          </a:p>
          <a:p>
            <a:r>
              <a:rPr lang="pt-BR" sz="1600" b="1" i="1" dirty="0"/>
              <a:t>Referência de Meta:</a:t>
            </a:r>
          </a:p>
          <a:p>
            <a:r>
              <a:rPr lang="pt-BR" sz="1600" dirty="0"/>
              <a:t>A </a:t>
            </a:r>
            <a:r>
              <a:rPr lang="pt-BR" sz="1600" dirty="0" smtClean="0"/>
              <a:t>Organização </a:t>
            </a:r>
            <a:r>
              <a:rPr lang="pt-BR" sz="1600" dirty="0"/>
              <a:t>Mundial de </a:t>
            </a:r>
            <a:r>
              <a:rPr lang="pt-BR" sz="1600" dirty="0" smtClean="0"/>
              <a:t>Saúde </a:t>
            </a:r>
            <a:r>
              <a:rPr lang="pt-BR" sz="1600" dirty="0"/>
              <a:t>(OMS) recomenda que:</a:t>
            </a:r>
          </a:p>
          <a:p>
            <a:r>
              <a:rPr lang="pt-BR" sz="1600" dirty="0"/>
              <a:t>- a </a:t>
            </a:r>
            <a:r>
              <a:rPr lang="pt-BR" sz="1600" dirty="0" smtClean="0"/>
              <a:t>concentração </a:t>
            </a:r>
            <a:r>
              <a:rPr lang="pt-BR" sz="1600" dirty="0"/>
              <a:t>media de PM10 durante 24 horas de </a:t>
            </a:r>
            <a:r>
              <a:rPr lang="pt-BR" sz="1600" dirty="0" smtClean="0"/>
              <a:t>exposição </a:t>
            </a:r>
            <a:r>
              <a:rPr lang="pt-BR" sz="1600" dirty="0"/>
              <a:t>seja de, no </a:t>
            </a:r>
            <a:r>
              <a:rPr lang="pt-BR" sz="1600" dirty="0" smtClean="0"/>
              <a:t>máximo, </a:t>
            </a:r>
            <a:r>
              <a:rPr lang="pt-BR" sz="1600" dirty="0"/>
              <a:t>50 </a:t>
            </a:r>
            <a:r>
              <a:rPr lang="pt-BR" sz="1600" dirty="0" err="1"/>
              <a:t>μg</a:t>
            </a:r>
            <a:r>
              <a:rPr lang="pt-BR" sz="1600" dirty="0"/>
              <a:t>/m3</a:t>
            </a:r>
          </a:p>
          <a:p>
            <a:r>
              <a:rPr lang="pt-BR" sz="1600" dirty="0"/>
              <a:t>- a </a:t>
            </a:r>
            <a:r>
              <a:rPr lang="pt-BR" sz="1600" dirty="0" smtClean="0"/>
              <a:t>concentração </a:t>
            </a:r>
            <a:r>
              <a:rPr lang="pt-BR" sz="1600" dirty="0"/>
              <a:t>media de PM10 durante 1 ano de </a:t>
            </a:r>
            <a:r>
              <a:rPr lang="pt-BR" sz="1600" dirty="0" smtClean="0"/>
              <a:t>exposição </a:t>
            </a:r>
            <a:r>
              <a:rPr lang="pt-BR" sz="1600" dirty="0"/>
              <a:t>seja de, no </a:t>
            </a:r>
            <a:r>
              <a:rPr lang="pt-BR" sz="1600" dirty="0" smtClean="0"/>
              <a:t>máximo</a:t>
            </a:r>
            <a:r>
              <a:rPr lang="pt-BR" sz="1600" dirty="0"/>
              <a:t>, 20 </a:t>
            </a:r>
            <a:r>
              <a:rPr lang="pt-BR" sz="1600" dirty="0" err="1"/>
              <a:t>μg</a:t>
            </a:r>
            <a:r>
              <a:rPr lang="pt-BR" sz="1600" dirty="0"/>
              <a:t>/m3</a:t>
            </a:r>
          </a:p>
          <a:p>
            <a:r>
              <a:rPr lang="pt-BR" sz="1200" b="1" dirty="0"/>
              <a:t>Fonte:</a:t>
            </a:r>
            <a:r>
              <a:rPr lang="pt-BR" sz="1200" dirty="0"/>
              <a:t> WHO </a:t>
            </a:r>
            <a:r>
              <a:rPr lang="pt-BR" sz="1200" dirty="0" err="1"/>
              <a:t>Air</a:t>
            </a:r>
            <a:r>
              <a:rPr lang="pt-BR" sz="1200" dirty="0"/>
              <a:t> </a:t>
            </a:r>
            <a:r>
              <a:rPr lang="pt-BR" sz="1200" dirty="0" err="1"/>
              <a:t>quality</a:t>
            </a:r>
            <a:r>
              <a:rPr lang="pt-BR" sz="1200" dirty="0"/>
              <a:t> </a:t>
            </a:r>
            <a:r>
              <a:rPr lang="pt-BR" sz="1200" dirty="0" err="1"/>
              <a:t>guidelines</a:t>
            </a:r>
            <a:r>
              <a:rPr lang="pt-BR" sz="1200" dirty="0"/>
              <a:t> for </a:t>
            </a:r>
            <a:r>
              <a:rPr lang="pt-BR" sz="1200" dirty="0" err="1"/>
              <a:t>particulate</a:t>
            </a:r>
            <a:r>
              <a:rPr lang="pt-BR" sz="1200" dirty="0"/>
              <a:t> </a:t>
            </a:r>
            <a:r>
              <a:rPr lang="pt-BR" sz="1200" dirty="0" err="1"/>
              <a:t>matter</a:t>
            </a:r>
            <a:r>
              <a:rPr lang="pt-BR" sz="1200" dirty="0"/>
              <a:t>, </a:t>
            </a:r>
            <a:r>
              <a:rPr lang="pt-BR" sz="1200" dirty="0" err="1"/>
              <a:t>ozone</a:t>
            </a:r>
            <a:r>
              <a:rPr lang="pt-BR" sz="1200" dirty="0"/>
              <a:t>, </a:t>
            </a:r>
            <a:r>
              <a:rPr lang="pt-BR" sz="1200" dirty="0" err="1"/>
              <a:t>nitrogen</a:t>
            </a:r>
            <a:r>
              <a:rPr lang="pt-BR" sz="1200" dirty="0"/>
              <a:t> </a:t>
            </a:r>
            <a:r>
              <a:rPr lang="pt-BR" sz="1200" dirty="0" err="1"/>
              <a:t>dioxide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sulfur</a:t>
            </a:r>
            <a:r>
              <a:rPr lang="pt-BR" sz="1200" dirty="0"/>
              <a:t> </a:t>
            </a:r>
            <a:r>
              <a:rPr lang="pt-BR" sz="1200" dirty="0" err="1"/>
              <a:t>dioxide</a:t>
            </a:r>
            <a:r>
              <a:rPr lang="pt-BR" sz="1200" dirty="0"/>
              <a:t> - Global </a:t>
            </a:r>
            <a:r>
              <a:rPr lang="pt-BR" sz="1200" dirty="0" err="1"/>
              <a:t>update</a:t>
            </a:r>
            <a:r>
              <a:rPr lang="pt-BR" sz="1200" dirty="0"/>
              <a:t> </a:t>
            </a:r>
            <a:r>
              <a:rPr lang="pt-BR" sz="1200" dirty="0" smtClean="0"/>
              <a:t>2005 (http</a:t>
            </a:r>
            <a:r>
              <a:rPr lang="pt-BR" sz="1200" dirty="0"/>
              <a:t>://whqlibdoc.who.int/hq/2006/WHO_SDE_PHE_OEH_06.02_eng.pdf)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19672" y="4221088"/>
            <a:ext cx="7344816" cy="18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dirty="0" err="1"/>
              <a:t>Bristol</a:t>
            </a:r>
            <a:r>
              <a:rPr lang="pt-BR" sz="1600" b="1" dirty="0"/>
              <a:t>, na Inglaterra, </a:t>
            </a:r>
            <a:r>
              <a:rPr lang="pt-BR" sz="1600" b="1" dirty="0" smtClean="0"/>
              <a:t>desenvolveu um </a:t>
            </a:r>
            <a:r>
              <a:rPr lang="pt-BR" sz="1600" b="1" dirty="0"/>
              <a:t>programa de monitoramento em tempo real da qualidade do </a:t>
            </a:r>
            <a:r>
              <a:rPr lang="pt-BR" sz="1600" b="1" dirty="0" smtClean="0"/>
              <a:t>ar integrado </a:t>
            </a:r>
            <a:r>
              <a:rPr lang="pt-BR" sz="1600" b="1" dirty="0"/>
              <a:t>com o Plano de Mobilidade </a:t>
            </a:r>
            <a:r>
              <a:rPr lang="pt-BR" sz="1600" b="1" dirty="0" smtClean="0"/>
              <a:t>Sustentável</a:t>
            </a:r>
            <a:r>
              <a:rPr lang="pt-BR" sz="1600" dirty="0" smtClean="0"/>
              <a:t>. </a:t>
            </a:r>
            <a:r>
              <a:rPr lang="pt-BR" sz="1600" dirty="0"/>
              <a:t>Todas </a:t>
            </a:r>
            <a:r>
              <a:rPr lang="pt-BR" sz="1600" dirty="0" smtClean="0"/>
              <a:t>as informações </a:t>
            </a:r>
            <a:r>
              <a:rPr lang="pt-BR" sz="1600" dirty="0"/>
              <a:t>podem ser acessadas no site </a:t>
            </a:r>
            <a:r>
              <a:rPr lang="pt-BR" sz="1600" dirty="0" smtClean="0"/>
              <a:t>www.bristol.airqualitydata.com</a:t>
            </a:r>
            <a:r>
              <a:rPr lang="pt-BR" sz="1600" dirty="0"/>
              <a:t>. A qualidade do ar </a:t>
            </a:r>
            <a:r>
              <a:rPr lang="pt-BR" sz="1600" dirty="0" smtClean="0"/>
              <a:t>é </a:t>
            </a:r>
            <a:r>
              <a:rPr lang="pt-BR" sz="1600" dirty="0"/>
              <a:t>monitorada </a:t>
            </a:r>
            <a:r>
              <a:rPr lang="pt-BR" sz="1600" dirty="0" smtClean="0"/>
              <a:t>em vários </a:t>
            </a:r>
            <a:r>
              <a:rPr lang="pt-BR" sz="1600" dirty="0"/>
              <a:t>locais dentro e ao redor da </a:t>
            </a:r>
            <a:r>
              <a:rPr lang="pt-BR" sz="1600" dirty="0" smtClean="0"/>
              <a:t>cidade. </a:t>
            </a:r>
            <a:r>
              <a:rPr lang="pt-BR" sz="1600" dirty="0"/>
              <a:t>Os dados fazem parte </a:t>
            </a:r>
            <a:r>
              <a:rPr lang="pt-BR" sz="1600" dirty="0" smtClean="0"/>
              <a:t>de </a:t>
            </a:r>
            <a:r>
              <a:rPr lang="pt-BR" sz="1600" dirty="0"/>
              <a:t>uma rede nacional </a:t>
            </a:r>
            <a:r>
              <a:rPr lang="pt-BR" sz="1600" dirty="0" smtClean="0"/>
              <a:t>e europeia que monitora os </a:t>
            </a:r>
            <a:r>
              <a:rPr lang="pt-BR" sz="1600" dirty="0"/>
              <a:t>principais </a:t>
            </a:r>
            <a:r>
              <a:rPr lang="pt-BR" sz="1600" dirty="0" smtClean="0"/>
              <a:t>poluentes do ar. Outro exemplo bem sucedido é a </a:t>
            </a:r>
            <a:r>
              <a:rPr lang="pt-BR" sz="1600" b="1" dirty="0" smtClean="0"/>
              <a:t>Lei de Qualidade do ar na França.</a:t>
            </a: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</a:t>
            </a:r>
            <a:r>
              <a:rPr lang="pt-BR" sz="1200" b="1" dirty="0">
                <a:cs typeface="Arial" pitchFamily="34" charset="0"/>
              </a:rPr>
              <a:t>: http://www.cidadessustentaveis.org.br/boas_praticas/exibir/168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3648" y="6237312"/>
            <a:ext cx="12939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Foto: J </a:t>
            </a:r>
            <a:r>
              <a:rPr lang="pt-BR" sz="1100" dirty="0" err="1" smtClean="0"/>
              <a:t>Hickson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112253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23528" y="134076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Perda de água tratada</a:t>
            </a:r>
          </a:p>
          <a:p>
            <a:r>
              <a:rPr lang="pt-BR" dirty="0"/>
              <a:t>Porcentagem de perda de </a:t>
            </a:r>
            <a:r>
              <a:rPr lang="pt-BR" dirty="0" smtClean="0"/>
              <a:t>água </a:t>
            </a:r>
            <a:r>
              <a:rPr lang="pt-BR" dirty="0"/>
              <a:t>no sistema de abastecimento.</a:t>
            </a:r>
          </a:p>
          <a:p>
            <a:endParaRPr lang="pt-BR" b="1" i="1" dirty="0" smtClean="0"/>
          </a:p>
          <a:p>
            <a:endParaRPr lang="pt-BR" b="1" i="1" dirty="0" smtClean="0"/>
          </a:p>
          <a:p>
            <a:r>
              <a:rPr lang="pt-BR" b="1" dirty="0" smtClean="0"/>
              <a:t>Referências </a:t>
            </a:r>
            <a:r>
              <a:rPr lang="pt-BR" b="1" dirty="0"/>
              <a:t>de Metas:</a:t>
            </a:r>
            <a:endParaRPr lang="pt-BR" sz="16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51520" y="3140968"/>
            <a:ext cx="3744416" cy="2446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dirty="0"/>
              <a:t>O </a:t>
            </a:r>
            <a:r>
              <a:rPr lang="pt-BR" sz="1600" dirty="0" smtClean="0"/>
              <a:t>método </a:t>
            </a:r>
            <a:r>
              <a:rPr lang="pt-BR" sz="1600" dirty="0"/>
              <a:t>de </a:t>
            </a:r>
            <a:r>
              <a:rPr lang="pt-BR" sz="1600" dirty="0" smtClean="0"/>
              <a:t>detecção </a:t>
            </a:r>
            <a:r>
              <a:rPr lang="pt-BR" sz="1600" dirty="0"/>
              <a:t>e </a:t>
            </a:r>
            <a:r>
              <a:rPr lang="pt-BR" sz="1600" dirty="0" smtClean="0"/>
              <a:t>reparação </a:t>
            </a:r>
            <a:r>
              <a:rPr lang="pt-BR" sz="1600" dirty="0"/>
              <a:t>eficiente de vazamentos de </a:t>
            </a:r>
            <a:r>
              <a:rPr lang="pt-BR" sz="1600" dirty="0" smtClean="0"/>
              <a:t>Tóquio </a:t>
            </a:r>
            <a:r>
              <a:rPr lang="pt-BR" sz="1600" dirty="0"/>
              <a:t>fez com </a:t>
            </a:r>
            <a:r>
              <a:rPr lang="pt-BR" sz="1600" dirty="0" smtClean="0"/>
              <a:t>a que </a:t>
            </a:r>
            <a:r>
              <a:rPr lang="pt-BR" sz="1600" dirty="0"/>
              <a:t>a quantidade de </a:t>
            </a:r>
            <a:r>
              <a:rPr lang="pt-BR" sz="1600" dirty="0" smtClean="0"/>
              <a:t>água desperdiçada caísse </a:t>
            </a:r>
            <a:r>
              <a:rPr lang="pt-BR" sz="1600" dirty="0"/>
              <a:t>pela metade nos </a:t>
            </a:r>
            <a:r>
              <a:rPr lang="pt-BR" sz="1600" dirty="0" smtClean="0"/>
              <a:t>últimos </a:t>
            </a:r>
            <a:r>
              <a:rPr lang="pt-BR" sz="1600" dirty="0"/>
              <a:t>dez anos. A</a:t>
            </a:r>
          </a:p>
          <a:p>
            <a:r>
              <a:rPr lang="pt-BR" sz="1600" dirty="0"/>
              <a:t>queda foi de 150 </a:t>
            </a:r>
            <a:r>
              <a:rPr lang="pt-BR" sz="1600" dirty="0" smtClean="0"/>
              <a:t>milhões </a:t>
            </a:r>
            <a:r>
              <a:rPr lang="pt-BR" sz="1600" dirty="0"/>
              <a:t>para 68 </a:t>
            </a:r>
            <a:r>
              <a:rPr lang="pt-BR" sz="1600" dirty="0" smtClean="0"/>
              <a:t>milhões </a:t>
            </a:r>
            <a:r>
              <a:rPr lang="pt-BR" sz="1600" dirty="0"/>
              <a:t>de m</a:t>
            </a:r>
            <a:r>
              <a:rPr lang="pt-BR" sz="1600" baseline="30000" dirty="0"/>
              <a:t>3</a:t>
            </a:r>
            <a:r>
              <a:rPr lang="pt-BR" sz="1600" dirty="0"/>
              <a:t> de </a:t>
            </a:r>
            <a:r>
              <a:rPr lang="pt-BR" sz="1600" dirty="0" smtClean="0"/>
              <a:t>água. </a:t>
            </a:r>
            <a:r>
              <a:rPr lang="pt-BR" sz="1600" dirty="0"/>
              <a:t>Em 2008, quase 99% dos</a:t>
            </a:r>
          </a:p>
          <a:p>
            <a:r>
              <a:rPr lang="pt-BR" sz="1600" dirty="0"/>
              <a:t>canos antigos da cidade </a:t>
            </a:r>
            <a:r>
              <a:rPr lang="pt-BR" sz="1600" dirty="0" smtClean="0"/>
              <a:t>já </a:t>
            </a:r>
            <a:r>
              <a:rPr lang="pt-BR" sz="1600" dirty="0"/>
              <a:t>tinham sido trocados e a taxa de fuga caiu para 3,1%.</a:t>
            </a:r>
          </a:p>
          <a:p>
            <a:pPr>
              <a:spcBef>
                <a:spcPts val="600"/>
              </a:spcBef>
            </a:pPr>
            <a:r>
              <a:rPr lang="pt-BR" sz="1000" b="1" dirty="0"/>
              <a:t>Fonte: http://www.cidadessustentaveis.org.br/boas_praticas/exibir/23</a:t>
            </a:r>
            <a:endParaRPr lang="pt-BR" sz="1000" b="1" dirty="0"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5137" t="40067" r="33560" b="28540"/>
          <a:stretch>
            <a:fillRect/>
          </a:stretch>
        </p:blipFill>
        <p:spPr bwMode="auto">
          <a:xfrm>
            <a:off x="4067944" y="2564904"/>
            <a:ext cx="4896544" cy="30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868144" y="90872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u="sng" dirty="0">
                <a:solidFill>
                  <a:srgbClr val="92D050"/>
                </a:solidFill>
                <a:cs typeface="Arial" pitchFamily="34" charset="0"/>
              </a:rPr>
              <a:t>Bens Naturais Comuns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134076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cs typeface="Arial" pitchFamily="34" charset="0"/>
              </a:rPr>
              <a:t>Energias Renováveis</a:t>
            </a:r>
            <a:endParaRPr lang="pt-BR" sz="24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5949280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Foto: </a:t>
            </a:r>
            <a:r>
              <a:rPr lang="pt-BR" sz="1100" dirty="0" err="1" smtClean="0"/>
              <a:t>Dirk</a:t>
            </a:r>
            <a:r>
              <a:rPr lang="pt-BR" sz="1100" dirty="0" smtClean="0"/>
              <a:t> </a:t>
            </a:r>
            <a:r>
              <a:rPr lang="pt-BR" sz="1100" dirty="0" err="1"/>
              <a:t>Ingo</a:t>
            </a:r>
            <a:r>
              <a:rPr lang="pt-BR" sz="1100" dirty="0"/>
              <a:t> </a:t>
            </a:r>
            <a:r>
              <a:rPr lang="pt-BR" sz="1100" dirty="0" err="1" smtClean="0"/>
              <a:t>Franke</a:t>
            </a:r>
            <a:r>
              <a:rPr lang="pt-BR" sz="1100" dirty="0" smtClean="0"/>
              <a:t> - CC</a:t>
            </a:r>
            <a:endParaRPr lang="pt-BR" sz="1100" dirty="0"/>
          </a:p>
        </p:txBody>
      </p:sp>
      <p:sp>
        <p:nvSpPr>
          <p:cNvPr id="12" name="Retângulo 11"/>
          <p:cNvSpPr/>
          <p:nvPr/>
        </p:nvSpPr>
        <p:spPr>
          <a:xfrm>
            <a:off x="2195736" y="1844824"/>
            <a:ext cx="6768752" cy="4104456"/>
          </a:xfrm>
          <a:prstGeom prst="rect">
            <a:avLst/>
          </a:prstGeom>
          <a:solidFill>
            <a:srgbClr val="F68B32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cs typeface="Arial" pitchFamily="34" charset="0"/>
              </a:rPr>
              <a:t>A Alemanha vem estimulando o setor das energias </a:t>
            </a:r>
            <a:r>
              <a:rPr lang="pt-BR" sz="1600" dirty="0" smtClean="0">
                <a:cs typeface="Arial" pitchFamily="34" charset="0"/>
              </a:rPr>
              <a:t>renováveis há </a:t>
            </a:r>
            <a:r>
              <a:rPr lang="pt-BR" sz="1600" dirty="0">
                <a:cs typeface="Arial" pitchFamily="34" charset="0"/>
              </a:rPr>
              <a:t>mais de duas </a:t>
            </a:r>
            <a:r>
              <a:rPr lang="pt-BR" sz="1600" dirty="0" smtClean="0">
                <a:cs typeface="Arial" pitchFamily="34" charset="0"/>
              </a:rPr>
              <a:t>décadas. A </a:t>
            </a:r>
            <a:r>
              <a:rPr lang="pt-BR" sz="1600" dirty="0">
                <a:cs typeface="Arial" pitchFamily="34" charset="0"/>
              </a:rPr>
              <a:t>lei para as Energias </a:t>
            </a:r>
            <a:r>
              <a:rPr lang="pt-BR" sz="1600" dirty="0" smtClean="0">
                <a:cs typeface="Arial" pitchFamily="34" charset="0"/>
              </a:rPr>
              <a:t>Renováveis </a:t>
            </a:r>
            <a:r>
              <a:rPr lang="pt-BR" sz="1600" dirty="0">
                <a:cs typeface="Arial" pitchFamily="34" charset="0"/>
              </a:rPr>
              <a:t>(EEG), de 1991, foi um marco importante</a:t>
            </a:r>
            <a:r>
              <a:rPr lang="pt-BR" sz="1600" dirty="0" smtClean="0">
                <a:cs typeface="Arial" pitchFamily="34" charset="0"/>
              </a:rPr>
              <a:t>.</a:t>
            </a:r>
            <a:r>
              <a:rPr lang="pt-BR" sz="1600" b="1" dirty="0" smtClean="0">
                <a:cs typeface="Arial" pitchFamily="34" charset="0"/>
              </a:rPr>
              <a:t> </a:t>
            </a:r>
            <a:r>
              <a:rPr lang="pt-BR" sz="1600" b="1" dirty="0">
                <a:cs typeface="Arial" pitchFamily="34" charset="0"/>
              </a:rPr>
              <a:t>Estima-se que o campo das </a:t>
            </a:r>
            <a:r>
              <a:rPr lang="pt-BR" sz="1600" b="1" dirty="0" smtClean="0">
                <a:cs typeface="Arial" pitchFamily="34" charset="0"/>
              </a:rPr>
              <a:t>energias renováveis </a:t>
            </a:r>
            <a:r>
              <a:rPr lang="pt-BR" sz="1600" b="1" dirty="0">
                <a:cs typeface="Arial" pitchFamily="34" charset="0"/>
              </a:rPr>
              <a:t>tenha gerado, em 2010, mais de 367.000 empregos na Alemanha, </a:t>
            </a:r>
            <a:r>
              <a:rPr lang="pt-BR" sz="1600" b="1" dirty="0" smtClean="0">
                <a:cs typeface="Arial" pitchFamily="34" charset="0"/>
              </a:rPr>
              <a:t>mostrando um </a:t>
            </a:r>
            <a:r>
              <a:rPr lang="pt-BR" sz="1600" b="1" dirty="0">
                <a:cs typeface="Arial" pitchFamily="34" charset="0"/>
              </a:rPr>
              <a:t>aumento de aproximadamente 129% em </a:t>
            </a:r>
            <a:r>
              <a:rPr lang="pt-BR" sz="1600" b="1" dirty="0" smtClean="0">
                <a:cs typeface="Arial" pitchFamily="34" charset="0"/>
              </a:rPr>
              <a:t>relação </a:t>
            </a:r>
            <a:r>
              <a:rPr lang="pt-BR" sz="1600" b="1" dirty="0">
                <a:cs typeface="Arial" pitchFamily="34" charset="0"/>
              </a:rPr>
              <a:t>a 2004</a:t>
            </a:r>
            <a:r>
              <a:rPr lang="pt-BR" sz="1600" b="1" dirty="0" smtClean="0">
                <a:cs typeface="Arial" pitchFamily="34" charset="0"/>
              </a:rPr>
              <a:t>. </a:t>
            </a:r>
            <a:r>
              <a:rPr lang="pt-BR" sz="1600" b="1" dirty="0" smtClean="0"/>
              <a:t>Hamburgo </a:t>
            </a:r>
            <a:r>
              <a:rPr lang="pt-BR" sz="1600" b="1" dirty="0"/>
              <a:t>possui mais de 300 empresas de energia </a:t>
            </a:r>
            <a:r>
              <a:rPr lang="pt-BR" sz="1600" b="1" dirty="0" smtClean="0"/>
              <a:t>renovável, incluindo </a:t>
            </a:r>
            <a:r>
              <a:rPr lang="pt-BR" sz="1600" b="1" dirty="0"/>
              <a:t>energia solar, </a:t>
            </a:r>
            <a:r>
              <a:rPr lang="pt-BR" sz="1600" b="1" dirty="0" smtClean="0"/>
              <a:t>eólica, hidroeletricidade</a:t>
            </a:r>
            <a:r>
              <a:rPr lang="pt-BR" sz="1600" b="1" dirty="0"/>
              <a:t>, geotermal e proveniente </a:t>
            </a:r>
            <a:r>
              <a:rPr lang="pt-BR" sz="1600" b="1" dirty="0" smtClean="0"/>
              <a:t>de biomassa</a:t>
            </a:r>
            <a:r>
              <a:rPr lang="pt-BR" sz="1600" dirty="0" smtClean="0"/>
              <a:t>. </a:t>
            </a:r>
            <a:r>
              <a:rPr lang="pt-BR" sz="1600" dirty="0"/>
              <a:t>Atualmente, as</a:t>
            </a:r>
          </a:p>
          <a:p>
            <a:r>
              <a:rPr lang="pt-BR" sz="1600" dirty="0"/>
              <a:t>energias </a:t>
            </a:r>
            <a:r>
              <a:rPr lang="pt-BR" sz="1600" dirty="0" smtClean="0"/>
              <a:t>renováveis </a:t>
            </a:r>
            <a:r>
              <a:rPr lang="pt-BR" sz="1600" dirty="0"/>
              <a:t>respondem por 17% da </a:t>
            </a:r>
            <a:r>
              <a:rPr lang="pt-BR" sz="1600" dirty="0" smtClean="0"/>
              <a:t>produção </a:t>
            </a:r>
            <a:r>
              <a:rPr lang="pt-BR" sz="1600" dirty="0"/>
              <a:t>nacional de </a:t>
            </a:r>
            <a:r>
              <a:rPr lang="pt-BR" sz="1600" dirty="0" smtClean="0"/>
              <a:t>energia. </a:t>
            </a:r>
            <a:r>
              <a:rPr lang="pt-BR" sz="1600" b="1" dirty="0" smtClean="0"/>
              <a:t>Em </a:t>
            </a:r>
            <a:r>
              <a:rPr lang="pt-BR" sz="1600" b="1" dirty="0"/>
              <a:t>dez anos se espera aumentar esse valor, pelo menos, ate 50</a:t>
            </a:r>
            <a:r>
              <a:rPr lang="pt-BR" sz="1600" b="1" dirty="0" smtClean="0"/>
              <a:t>%.</a:t>
            </a:r>
          </a:p>
          <a:p>
            <a:pPr>
              <a:spcBef>
                <a:spcPts val="600"/>
              </a:spcBef>
            </a:pPr>
            <a:r>
              <a:rPr lang="pt-BR" sz="1600" b="1" dirty="0" smtClean="0"/>
              <a:t>Em </a:t>
            </a:r>
            <a:r>
              <a:rPr lang="pt-BR" sz="1600" b="1" dirty="0" err="1" smtClean="0"/>
              <a:t>Rizhao</a:t>
            </a:r>
            <a:r>
              <a:rPr lang="pt-BR" sz="1600" b="1" dirty="0" smtClean="0"/>
              <a:t>, na China, 99</a:t>
            </a:r>
            <a:r>
              <a:rPr lang="pt-BR" sz="1600" b="1" dirty="0"/>
              <a:t>% das </a:t>
            </a:r>
            <a:r>
              <a:rPr lang="pt-BR" sz="1600" b="1" dirty="0" smtClean="0"/>
              <a:t>construções </a:t>
            </a:r>
            <a:r>
              <a:rPr lang="pt-BR" sz="1600" b="1" dirty="0"/>
              <a:t>possuem aquecedores solares de</a:t>
            </a:r>
          </a:p>
          <a:p>
            <a:r>
              <a:rPr lang="pt-BR" sz="1600" b="1" dirty="0" smtClean="0"/>
              <a:t>água </a:t>
            </a:r>
            <a:r>
              <a:rPr lang="pt-BR" sz="1600" b="1" dirty="0"/>
              <a:t>na </a:t>
            </a:r>
            <a:r>
              <a:rPr lang="pt-BR" sz="1600" b="1" dirty="0" smtClean="0"/>
              <a:t>área </a:t>
            </a:r>
            <a:r>
              <a:rPr lang="pt-BR" sz="1600" b="1" dirty="0"/>
              <a:t>urbana.</a:t>
            </a:r>
            <a:endParaRPr lang="pt-BR" sz="1600" b="1" dirty="0" smtClean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1200" b="1" dirty="0" smtClean="0">
                <a:cs typeface="Arial" pitchFamily="34" charset="0"/>
              </a:rPr>
              <a:t>Fontes</a:t>
            </a:r>
            <a:r>
              <a:rPr lang="pt-BR" sz="1200" b="1" dirty="0">
                <a:cs typeface="Arial" pitchFamily="34" charset="0"/>
              </a:rPr>
              <a:t>:</a:t>
            </a:r>
          </a:p>
          <a:p>
            <a:r>
              <a:rPr lang="pt-BR" sz="1200" b="1" dirty="0">
                <a:cs typeface="Arial" pitchFamily="34" charset="0"/>
              </a:rPr>
              <a:t>http://www.cidadessustentaveis.org.br/boas_praticas/exibir/82</a:t>
            </a:r>
          </a:p>
          <a:p>
            <a:r>
              <a:rPr lang="pt-BR" sz="1200" b="1" dirty="0">
                <a:cs typeface="Arial" pitchFamily="34" charset="0"/>
              </a:rPr>
              <a:t>http://</a:t>
            </a:r>
            <a:r>
              <a:rPr lang="pt-BR" sz="1200" b="1" dirty="0" smtClean="0">
                <a:cs typeface="Arial" pitchFamily="34" charset="0"/>
              </a:rPr>
              <a:t>www.erneuerbare-energien.de/files/english/pdf/application/pdf/broschuere_ee_zahlen_en_bf. </a:t>
            </a:r>
            <a:r>
              <a:rPr lang="pt-BR" sz="1200" b="1" dirty="0" err="1" smtClean="0">
                <a:cs typeface="Arial" pitchFamily="34" charset="0"/>
              </a:rPr>
              <a:t>pdf</a:t>
            </a:r>
            <a:endParaRPr lang="pt-BR" sz="1200" b="1" dirty="0">
              <a:cs typeface="Arial" pitchFamily="34" charset="0"/>
            </a:endParaRPr>
          </a:p>
          <a:p>
            <a:r>
              <a:rPr lang="pt-BR" sz="1200" b="1" dirty="0">
                <a:cs typeface="Arial" pitchFamily="34" charset="0"/>
              </a:rPr>
              <a:t>http://www.cidadessustentaveis.org.br/boas_praticas/exibir/45</a:t>
            </a:r>
          </a:p>
          <a:p>
            <a:r>
              <a:rPr lang="pt-BR" sz="1200" b="1" dirty="0">
                <a:cs typeface="Arial" pitchFamily="34" charset="0"/>
              </a:rPr>
              <a:t>http://www.cidadessustentaveis.org.br/boas_praticas/exibir/154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44824"/>
            <a:ext cx="19074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3579</Words>
  <Application>Microsoft Office PowerPoint</Application>
  <PresentationFormat>Apresentação na tela (4:3)</PresentationFormat>
  <Paragraphs>273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mfontenelle</cp:lastModifiedBy>
  <cp:revision>80</cp:revision>
  <dcterms:created xsi:type="dcterms:W3CDTF">2012-08-21T13:14:06Z</dcterms:created>
  <dcterms:modified xsi:type="dcterms:W3CDTF">2012-08-22T17:17:36Z</dcterms:modified>
</cp:coreProperties>
</file>